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332" r:id="rId3"/>
    <p:sldId id="258" r:id="rId5"/>
    <p:sldId id="259" r:id="rId6"/>
    <p:sldId id="406" r:id="rId7"/>
    <p:sldId id="446" r:id="rId8"/>
    <p:sldId id="629" r:id="rId9"/>
    <p:sldId id="518" r:id="rId10"/>
    <p:sldId id="519" r:id="rId11"/>
    <p:sldId id="520" r:id="rId12"/>
    <p:sldId id="521" r:id="rId13"/>
    <p:sldId id="272" r:id="rId14"/>
    <p:sldId id="523" r:id="rId15"/>
    <p:sldId id="437" r:id="rId16"/>
    <p:sldId id="672" r:id="rId17"/>
    <p:sldId id="654" r:id="rId18"/>
    <p:sldId id="525" r:id="rId19"/>
    <p:sldId id="674" r:id="rId20"/>
    <p:sldId id="675" r:id="rId21"/>
    <p:sldId id="676" r:id="rId22"/>
    <p:sldId id="677" r:id="rId23"/>
    <p:sldId id="678" r:id="rId24"/>
    <p:sldId id="579" r:id="rId25"/>
    <p:sldId id="440" r:id="rId26"/>
    <p:sldId id="679" r:id="rId27"/>
    <p:sldId id="680" r:id="rId28"/>
    <p:sldId id="681" r:id="rId29"/>
    <p:sldId id="631" r:id="rId30"/>
    <p:sldId id="682" r:id="rId31"/>
    <p:sldId id="449" r:id="rId32"/>
    <p:sldId id="632" r:id="rId33"/>
    <p:sldId id="633" r:id="rId34"/>
    <p:sldId id="634" r:id="rId35"/>
    <p:sldId id="635" r:id="rId36"/>
    <p:sldId id="636" r:id="rId37"/>
    <p:sldId id="637" r:id="rId38"/>
    <p:sldId id="638" r:id="rId39"/>
    <p:sldId id="683" r:id="rId40"/>
    <p:sldId id="639" r:id="rId41"/>
    <p:sldId id="686" r:id="rId42"/>
    <p:sldId id="640" r:id="rId43"/>
  </p:sldIdLst>
  <p:sldSz cx="9144000" cy="6858000" type="screen4x3"/>
  <p:notesSz cx="9906000" cy="6794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z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CCFF"/>
    <a:srgbClr val="0000FF"/>
    <a:srgbClr val="0E9E5D"/>
    <a:srgbClr val="008000"/>
    <a:srgbClr val="005C2B"/>
    <a:srgbClr val="FF99FF"/>
    <a:srgbClr val="FFCCFF"/>
    <a:srgbClr val="B08DCB"/>
    <a:srgbClr val="7030A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78" autoAdjust="0"/>
    <p:restoredTop sz="95588" autoAdjust="0"/>
  </p:normalViewPr>
  <p:slideViewPr>
    <p:cSldViewPr>
      <p:cViewPr varScale="1">
        <p:scale>
          <a:sx n="129" d="100"/>
          <a:sy n="129" d="100"/>
        </p:scale>
        <p:origin x="1040" y="192"/>
      </p:cViewPr>
      <p:guideLst>
        <p:guide orient="horz" pos="2272"/>
        <p:guide pos="2880"/>
      </p:guideLst>
    </p:cSldViewPr>
  </p:slideViewPr>
  <p:outlineViewPr>
    <p:cViewPr>
      <p:scale>
        <a:sx n="33" d="100"/>
        <a:sy n="33" d="100"/>
      </p:scale>
      <p:origin x="12" y="914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8650"/>
    </p:cViewPr>
  </p:sorterViewPr>
  <p:notesViewPr>
    <p:cSldViewPr>
      <p:cViewPr varScale="1">
        <p:scale>
          <a:sx n="123" d="100"/>
          <a:sy n="123" d="100"/>
        </p:scale>
        <p:origin x="1136" y="184"/>
      </p:cViewPr>
      <p:guideLst>
        <p:guide orient="horz" pos="2251"/>
        <p:guide pos="3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customXml" Target="../customXml/item1.xml"/><Relationship Id="rId5" Type="http://schemas.openxmlformats.org/officeDocument/2006/relationships/slide" Target="slides/slide2.xml"/><Relationship Id="rId49" Type="http://schemas.openxmlformats.org/officeDocument/2006/relationships/customXmlProps" Target="../customXml/itemProps2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14:11:12.970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3401" y="0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3401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04043092-288A-409C-8AD5-D8A90586A3C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3401" y="0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543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0801" y="3227388"/>
            <a:ext cx="7264400" cy="3057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Times New Roman" panose="02020603050405020304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3401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8A4BAA1A-96E8-435C-850D-75A766991B98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令G = (V, E) 是一个图，R ⊆ V 是一组地标，以及|R| &lt;&lt; |V | （|R| 远小于 |V | ）。 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作者首先对图 G 进行预处理，以获得地标之间最短路径的紧凑表示，称为 G 的元图。 然后，基于这样的元图，作者定义了一个标签方案，为G中的每个顶点分配一个标签，这样，给定任何一对顶点u，v ∈ V，我们可以有效地计算一个草图来回答SPG(u，v)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，即最短路径图查询。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令G = (V, E) 是一个图，R ⊆ V 是一组地标，以及|R| &lt;&lt; |V | （|R| 远小于 |V | ）。 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作者首先对图 G 进行预处理，以获得地标之间最短路径的紧凑表示，称为 G 的元图。 然后，基于这样的元图，作者定义了一个标签方案，为G中的每个顶点分配一个标签，这样，给定任何一对顶点u，v ∈ V，我们可以有效地计算一个草图来回答SPG(u，v)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，即最短路径图查询。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https://www.researchgate.net/figure/The-defined-Performance-ased-Standards-PBS-road-network-in-Australia-showing-PBS_fig4_265404087</a:t>
            </a:r>
            <a:endParaRPr lang="en-AU" dirty="0"/>
          </a:p>
          <a:p>
            <a:endParaRPr lang="en-AU" dirty="0"/>
          </a:p>
          <a:p>
            <a:r>
              <a:rPr lang="en-AU" dirty="0"/>
              <a:t>Road network is a weight</a:t>
            </a:r>
            <a:r>
              <a:rPr lang="en-AU" baseline="0" dirty="0"/>
              <a:t>ed graph. The weight of road can present distance and travel time. It is usually an approximate planar graph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dirty="0">
                <a:solidFill>
                  <a:schemeClr val="tx1"/>
                </a:solidFill>
              </a:rPr>
              <a:t>In accommodation-booking services such as Booking and Airbnb, a basic operation is to show several accommodations that are the closest to the location assigned by a user. </a:t>
            </a:r>
            <a:endParaRPr lang="en-AU" sz="1200" b="0" dirty="0">
              <a:solidFill>
                <a:schemeClr val="tx1"/>
              </a:solidFill>
            </a:endParaRPr>
          </a:p>
          <a:p>
            <a:r>
              <a:rPr lang="en-AU" sz="1200" b="0" dirty="0">
                <a:solidFill>
                  <a:schemeClr val="tx1"/>
                </a:solidFill>
              </a:rPr>
              <a:t>In restaurant-review services like Yelp, service providers need to present several restaurants near the user. In taxi-hailing services like Uber, several available vehicles near the pickup location are presented for users before they send the request.</a:t>
            </a:r>
            <a:endParaRPr lang="en-AU" sz="1200" b="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771800" y="828668"/>
            <a:ext cx="6015042" cy="671506"/>
          </a:xfrm>
        </p:spPr>
        <p:txBody>
          <a:bodyPr/>
          <a:lstStyle>
            <a:lvl1pPr algn="r">
              <a:defRPr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7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19475" y="64008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257CA51-0034-49E4-B4B3-8AFF8F668DA9}" type="slidenum">
              <a:rPr lang="zh-CN" altLang="en-US" smtClean="0"/>
            </a:fld>
            <a:endParaRPr lang="en-US" altLang="zh-CN"/>
          </a:p>
        </p:txBody>
      </p:sp>
      <p:sp>
        <p:nvSpPr>
          <p:cNvPr id="8" name="Rectangle 7"/>
          <p:cNvSpPr/>
          <p:nvPr userDrawn="1"/>
        </p:nvSpPr>
        <p:spPr>
          <a:xfrm>
            <a:off x="0" y="1484784"/>
            <a:ext cx="533400" cy="228600"/>
          </a:xfrm>
          <a:prstGeom prst="rect">
            <a:avLst/>
          </a:prstGeom>
          <a:solidFill>
            <a:srgbClr val="FFCC99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0550" y="1484784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85728"/>
            <a:ext cx="7527210" cy="533400"/>
          </a:xfrm>
        </p:spPr>
        <p:txBody>
          <a:bodyPr/>
          <a:lstStyle>
            <a:lvl1pPr>
              <a:defRPr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71563"/>
            <a:ext cx="8911350" cy="51816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ts val="0"/>
              </a:spcBef>
              <a:buFont typeface="Wingdings" panose="05000000000000000000" pitchFamily="2" charset="2"/>
              <a:buChar char="l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spcBef>
                <a:spcPts val="0"/>
              </a:spcBef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spcBef>
                <a:spcPts val="0"/>
              </a:spcBef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008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11" name="Rectangle 8"/>
          <p:cNvSpPr/>
          <p:nvPr userDrawn="1"/>
        </p:nvSpPr>
        <p:spPr>
          <a:xfrm>
            <a:off x="590550" y="896144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2" name="Rectangle 7"/>
          <p:cNvSpPr/>
          <p:nvPr userDrawn="1"/>
        </p:nvSpPr>
        <p:spPr>
          <a:xfrm>
            <a:off x="0" y="896144"/>
            <a:ext cx="533400" cy="228600"/>
          </a:xfrm>
          <a:prstGeom prst="rect">
            <a:avLst/>
          </a:prstGeom>
          <a:solidFill>
            <a:srgbClr val="FFCC99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" y="4614"/>
            <a:ext cx="897092" cy="897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" y="4614"/>
            <a:ext cx="897092" cy="89709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699793" y="357188"/>
            <a:ext cx="6229896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9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  <p:sp>
        <p:nvSpPr>
          <p:cNvPr id="1028" name="Line 12"/>
          <p:cNvSpPr>
            <a:spLocks noChangeShapeType="1"/>
          </p:cNvSpPr>
          <p:nvPr/>
        </p:nvSpPr>
        <p:spPr bwMode="auto">
          <a:xfrm>
            <a:off x="71438" y="1000125"/>
            <a:ext cx="8610600" cy="0"/>
          </a:xfrm>
          <a:prstGeom prst="line">
            <a:avLst/>
          </a:prstGeom>
          <a:noFill/>
          <a:ln w="76200">
            <a:solidFill>
              <a:srgbClr val="007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005C2B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anose="020B0604030504040204" pitchFamily="34" charset="0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anose="020B0604030504040204" pitchFamily="34" charset="0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anose="020B0604030504040204" pitchFamily="34" charset="0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anose="020B0604030504040204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anose="020B0604030504040204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anose="020B0604030504040204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anose="020B0604030504040204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anose="020B0604030504040204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ü"/>
        <a:defRPr kumimoji="1" sz="24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4896" y="1783080"/>
            <a:ext cx="8991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AU" sz="3200" dirty="0"/>
              <a:t>Query-by-Sketch:Scaling Shortest Path Graph Queries on Very Large Networks</a:t>
            </a:r>
            <a:endParaRPr lang="en-US" altLang="en-AU" sz="3200" dirty="0"/>
          </a:p>
        </p:txBody>
      </p:sp>
      <p:sp>
        <p:nvSpPr>
          <p:cNvPr id="5" name="Subtitle 2"/>
          <p:cNvSpPr txBox="1"/>
          <p:nvPr/>
        </p:nvSpPr>
        <p:spPr>
          <a:xfrm>
            <a:off x="323630" y="3717032"/>
            <a:ext cx="8434132" cy="843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Ye Wang</a:t>
            </a:r>
            <a:r>
              <a:rPr lang="en-US" altLang="en-US" sz="1600" dirty="0"/>
              <a:t>,</a:t>
            </a:r>
            <a:r>
              <a:rPr lang="en-US" altLang="en-US" sz="1600" dirty="0"/>
              <a:t> Qing Wang</a:t>
            </a:r>
            <a:r>
              <a:rPr lang="en-US" altLang="en-US" sz="1600" dirty="0"/>
              <a:t>, Henning Koehler, Yu Lin </a:t>
            </a:r>
            <a:endParaRPr lang="en-US" altLang="zh-CN" sz="1600" baseline="30000" dirty="0"/>
          </a:p>
          <a:p>
            <a:pPr>
              <a:lnSpc>
                <a:spcPct val="200000"/>
              </a:lnSpc>
            </a:pPr>
            <a:r>
              <a:rPr lang="en-US" sz="2000" baseline="30000" dirty="0"/>
              <a:t>SIGMOD</a:t>
            </a:r>
            <a:r>
              <a:rPr lang="zh-CN" altLang="en-US" sz="2000" baseline="30000" dirty="0"/>
              <a:t> </a:t>
            </a:r>
            <a:r>
              <a:rPr lang="en-US" altLang="zh-CN" sz="2000" baseline="30000" dirty="0"/>
              <a:t>2021</a:t>
            </a:r>
            <a:endParaRPr lang="en-US" sz="2000" baseline="300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21244" y="5157192"/>
            <a:ext cx="45015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汇报人：何智鹏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指导老师：欧阳典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http://zsjy.gzhu.edu.cn/images/pic_logo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5496" y="72508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614"/>
            <a:ext cx="1113116" cy="1113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14" y="26865"/>
            <a:ext cx="1484186" cy="1068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0"/>
    </mc:Choice>
    <mc:Fallback>
      <p:transition spd="slow" advTm="3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AU" dirty="0">
                <a:sym typeface="+mn-ea"/>
              </a:rPr>
              <a:t>Related Wor</a:t>
            </a:r>
            <a:r>
              <a:rPr lang="en-US" altLang="en-AU" dirty="0">
                <a:sym typeface="+mn-ea"/>
              </a:rPr>
              <a:t>k</a:t>
            </a:r>
            <a:endParaRPr lang="en-US" altLang="en-AU" dirty="0"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zh-CN" altLang="en-US" sz="2400" b="0" dirty="0">
                <a:solidFill>
                  <a:schemeClr val="tx1"/>
                </a:solidFill>
              </a:rPr>
              <a:t>基于搜索的方法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Dijkstra:O(|E|log|V|) query time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Breadth-first search</a:t>
            </a:r>
            <a:r>
              <a:rPr lang="zh-CN" altLang="en-US" sz="2000" b="0" dirty="0">
                <a:solidFill>
                  <a:schemeClr val="tx1"/>
                </a:solidFill>
              </a:rPr>
              <a:t>：O(|E|) query time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9" name="Content Placeholder 4"/>
          <p:cNvSpPr>
            <a:spLocks noGrp="1"/>
          </p:cNvSpPr>
          <p:nvPr/>
        </p:nvSpPr>
        <p:spPr>
          <a:xfrm>
            <a:off x="251460" y="2564765"/>
            <a:ext cx="8911590" cy="24822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基于标签的方法</a:t>
            </a:r>
            <a:r>
              <a:rPr lang="en-AU" sz="2800" b="0" dirty="0">
                <a:solidFill>
                  <a:schemeClr val="tx1"/>
                </a:solidFill>
              </a:rPr>
              <a:t>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Pruned path labeling: O(|V|^2) labeling space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lvl="1"/>
            <a:r>
              <a:rPr sz="2000" b="0" dirty="0">
                <a:solidFill>
                  <a:schemeClr val="tx1"/>
                </a:solidFill>
              </a:rPr>
              <a:t>Parent pruned path labeling: O(|V||E|) labeling space </a:t>
            </a:r>
            <a:endParaRPr sz="2000" b="0" dirty="0">
              <a:solidFill>
                <a:schemeClr val="tx1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/>
        </p:nvSpPr>
        <p:spPr>
          <a:xfrm>
            <a:off x="179705" y="3998595"/>
            <a:ext cx="5130800" cy="2344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混合方法？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lvl="1"/>
            <a:r>
              <a:rPr lang="en-US" altLang="en-AU" sz="2000" b="0" dirty="0">
                <a:solidFill>
                  <a:schemeClr val="tx1"/>
                </a:solidFill>
              </a:rPr>
              <a:t>查询时间和标记之间存在权衡</a:t>
            </a:r>
            <a:r>
              <a:rPr lang="en-US" altLang="en-AU" sz="2485" b="0" dirty="0">
                <a:solidFill>
                  <a:schemeClr val="tx1"/>
                </a:solidFill>
              </a:rPr>
              <a:t>  </a:t>
            </a:r>
            <a:r>
              <a:rPr lang="en-AU" sz="2485" b="0" dirty="0">
                <a:solidFill>
                  <a:schemeClr val="tx1"/>
                </a:solidFill>
              </a:rPr>
              <a:t>	</a:t>
            </a:r>
            <a:r>
              <a:rPr lang="zh-CN" altLang="en-US" sz="2485" b="0" dirty="0">
                <a:solidFill>
                  <a:schemeClr val="tx1"/>
                </a:solidFill>
              </a:rPr>
              <a:t>  </a:t>
            </a:r>
            <a:r>
              <a:rPr sz="1775" b="0" dirty="0">
                <a:solidFill>
                  <a:schemeClr val="tx1"/>
                </a:solidFill>
              </a:rPr>
              <a:t> </a:t>
            </a:r>
            <a:endParaRPr sz="1775" b="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190" y="3787140"/>
            <a:ext cx="3962400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685800" y="2747962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en-AU" sz="4800" kern="0" dirty="0"/>
              <a:t>Query-by-Sketch</a:t>
            </a:r>
            <a:r>
              <a:rPr lang="zh-CN" altLang="en-US" sz="4800" kern="0" dirty="0"/>
              <a:t>（</a:t>
            </a:r>
            <a:r>
              <a:rPr lang="en-US" altLang="zh-CN" sz="4800" kern="0" dirty="0"/>
              <a:t>QbS</a:t>
            </a:r>
            <a:r>
              <a:rPr lang="zh-CN" altLang="en-US" sz="4800" kern="0" dirty="0"/>
              <a:t>）</a:t>
            </a:r>
            <a:endParaRPr lang="zh-CN" altLang="en-US" sz="4800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"/>
    </mc:Choice>
    <mc:Fallback>
      <p:transition spd="slow" advTm="36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Query-by-sketch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96875" y="1196975"/>
            <a:ext cx="9578340" cy="2406015"/>
          </a:xfrm>
        </p:spPr>
        <p:txBody>
          <a:bodyPr/>
          <a:lstStyle/>
          <a:p>
            <a:r>
              <a:rPr lang="en-US" altLang="zh-CN" dirty="0"/>
              <a:t>Three key ideas</a:t>
            </a:r>
            <a:r>
              <a:rPr lang="zh-CN" altLang="en-AU" dirty="0"/>
              <a:t>：</a:t>
            </a:r>
            <a:endParaRPr lang="en-AU" dirty="0"/>
          </a:p>
          <a:p>
            <a:pPr marL="457200" lvl="1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en-AU" sz="2000" dirty="0"/>
              <a:t>Labelling scheme-</a:t>
            </a:r>
            <a:r>
              <a:rPr lang="zh-CN" altLang="en-US" sz="2000" dirty="0"/>
              <a:t>通过预计算，使用少量地标，构造一个紧凑且小尺寸的标签方案</a:t>
            </a:r>
            <a:r>
              <a:rPr lang="en-US" altLang="en-AU" sz="2000" dirty="0"/>
              <a:t>;</a:t>
            </a:r>
            <a:endParaRPr lang="en-AU" sz="2000" dirty="0"/>
          </a:p>
          <a:p>
            <a:pPr marL="457200" lvl="1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en-AU" sz="2000" dirty="0"/>
              <a:t>Fast sketching-</a:t>
            </a:r>
            <a:r>
              <a:rPr lang="zh-CN" altLang="en-US" sz="2000" dirty="0"/>
              <a:t>使用标签有效地计算总结了查询答案中最短路径的重要结构的</a:t>
            </a:r>
            <a:r>
              <a:rPr lang="en-US" altLang="zh-CN" sz="2000" dirty="0"/>
              <a:t>sketch</a:t>
            </a:r>
            <a:r>
              <a:rPr lang="en-US" altLang="en-AU" sz="2000" dirty="0"/>
              <a:t>;</a:t>
            </a:r>
            <a:endParaRPr lang="en-US" altLang="en-AU" sz="2000" dirty="0"/>
          </a:p>
          <a:p>
            <a:pPr marL="457200" lvl="1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en-AU" sz="2000" dirty="0"/>
              <a:t>Guided searching-</a:t>
            </a:r>
            <a:r>
              <a:rPr lang="zh-CN" altLang="en-US" sz="2000" dirty="0"/>
              <a:t>在草图的“引导”下计算稀疏图上的最短路径。</a:t>
            </a:r>
            <a:endParaRPr lang="en-AU" sz="2000" dirty="0"/>
          </a:p>
          <a:p>
            <a:pPr marL="4572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	</a:t>
            </a:r>
            <a:endParaRPr lang="en-AU" sz="2800" b="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3818890"/>
            <a:ext cx="9179560" cy="212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3"/>
    </mc:Choice>
    <mc:Fallback>
      <p:transition spd="slow" advTm="386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81" name="文本框 80"/>
          <p:cNvSpPr txBox="1"/>
          <p:nvPr/>
        </p:nvSpPr>
        <p:spPr>
          <a:xfrm>
            <a:off x="407416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82" name="文本框 81"/>
          <p:cNvSpPr txBox="1"/>
          <p:nvPr/>
        </p:nvSpPr>
        <p:spPr>
          <a:xfrm>
            <a:off x="6516370" y="7461250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Meta-graph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4478655" y="29965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5663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35475" y="41490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12715" y="28441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5663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38700" y="35521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36770" y="23850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74160" y="360680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88435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2105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31431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70852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72430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8843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429577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5" idx="0"/>
            <a:endCxn id="12" idx="2"/>
          </p:cNvCxnSpPr>
          <p:nvPr/>
        </p:nvCxnSpPr>
        <p:spPr>
          <a:xfrm flipV="1">
            <a:off x="373697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5" idx="3"/>
            <a:endCxn id="13" idx="0"/>
          </p:cNvCxnSpPr>
          <p:nvPr/>
        </p:nvCxnSpPr>
        <p:spPr>
          <a:xfrm flipH="1">
            <a:off x="350139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350139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373697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>
            <a:stCxn id="17" idx="6"/>
            <a:endCxn id="15" idx="2"/>
          </p:cNvCxnSpPr>
          <p:nvPr/>
        </p:nvCxnSpPr>
        <p:spPr>
          <a:xfrm>
            <a:off x="434848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474281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479552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549465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519874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552005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99681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425450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5" idx="5"/>
            <a:endCxn id="11" idx="1"/>
          </p:cNvCxnSpPr>
          <p:nvPr/>
        </p:nvCxnSpPr>
        <p:spPr>
          <a:xfrm>
            <a:off x="386397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368109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478599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425450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465899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483870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474281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465899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5222240" y="280987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5393055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522224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465391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91668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348488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332105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355663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99796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58" name="文本框 57"/>
          <p:cNvSpPr txBox="1"/>
          <p:nvPr/>
        </p:nvSpPr>
        <p:spPr>
          <a:xfrm>
            <a:off x="4461510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408368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442785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485267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66" name="文本框 65"/>
          <p:cNvSpPr txBox="1"/>
          <p:nvPr/>
        </p:nvSpPr>
        <p:spPr>
          <a:xfrm>
            <a:off x="6012180" y="3482340"/>
            <a:ext cx="3557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landmark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6" grpId="0"/>
      <p:bldP spid="6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81" name="文本框 80"/>
          <p:cNvSpPr txBox="1"/>
          <p:nvPr/>
        </p:nvSpPr>
        <p:spPr>
          <a:xfrm>
            <a:off x="407416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82" name="文本框 81"/>
          <p:cNvSpPr txBox="1"/>
          <p:nvPr/>
        </p:nvSpPr>
        <p:spPr>
          <a:xfrm>
            <a:off x="6012180" y="4725035"/>
            <a:ext cx="2022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Meta-graph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4478655" y="299656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5663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3547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12715" y="28441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5663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38700" y="35521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36770" y="23850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7416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88435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2105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31431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70852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72430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8843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429577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5" idx="0"/>
            <a:endCxn id="12" idx="2"/>
          </p:cNvCxnSpPr>
          <p:nvPr/>
        </p:nvCxnSpPr>
        <p:spPr>
          <a:xfrm flipV="1">
            <a:off x="373697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5" idx="3"/>
            <a:endCxn id="13" idx="0"/>
          </p:cNvCxnSpPr>
          <p:nvPr/>
        </p:nvCxnSpPr>
        <p:spPr>
          <a:xfrm flipH="1">
            <a:off x="350139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350139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373697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5" name="直接连接符 24"/>
          <p:cNvCxnSpPr>
            <a:stCxn id="17" idx="6"/>
            <a:endCxn id="15" idx="2"/>
          </p:cNvCxnSpPr>
          <p:nvPr/>
        </p:nvCxnSpPr>
        <p:spPr>
          <a:xfrm>
            <a:off x="434848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474281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479552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549465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519874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552005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99681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425450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5" idx="5"/>
            <a:endCxn id="11" idx="1"/>
          </p:cNvCxnSpPr>
          <p:nvPr/>
        </p:nvCxnSpPr>
        <p:spPr>
          <a:xfrm>
            <a:off x="386397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368109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478599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425450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465899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483870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474281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465899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5222240" y="280987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5393055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522224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465391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91668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348488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332105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355663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99796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58" name="文本框 57"/>
          <p:cNvSpPr txBox="1"/>
          <p:nvPr/>
        </p:nvSpPr>
        <p:spPr>
          <a:xfrm>
            <a:off x="4461510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408368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442785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485267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475" y="2957830"/>
            <a:ext cx="1701165" cy="162306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9685" y="5589270"/>
            <a:ext cx="91046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去除</a:t>
            </a:r>
            <a:r>
              <a:rPr lang="zh-CN" altLang="en-US" dirty="0">
                <a:sym typeface="+mn-ea"/>
              </a:rPr>
              <a:t>最大度数</a:t>
            </a:r>
            <a:r>
              <a:rPr lang="en-US" altLang="zh-CN" dirty="0">
                <a:sym typeface="+mn-ea"/>
              </a:rPr>
              <a:t>顶点比去除</a:t>
            </a:r>
            <a:r>
              <a:rPr lang="zh-CN" altLang="en-US" dirty="0">
                <a:sym typeface="+mn-ea"/>
              </a:rPr>
              <a:t>低度数</a:t>
            </a:r>
            <a:r>
              <a:rPr lang="en-US" altLang="zh-CN" dirty="0">
                <a:sym typeface="+mn-ea"/>
              </a:rPr>
              <a:t>顶点更能稀疏化一个图；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计算从两个顶点到大度数</a:t>
            </a:r>
            <a:r>
              <a:rPr lang="en-US" altLang="zh-CN" dirty="0">
                <a:sym typeface="+mn-ea"/>
              </a:rPr>
              <a:t>landmark</a:t>
            </a:r>
            <a:r>
              <a:rPr lang="zh-CN" altLang="en-US" dirty="0">
                <a:sym typeface="+mn-ea"/>
              </a:rPr>
              <a:t>的距离可以很好地估计这两个顶点之间的最短距离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4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7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7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7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7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9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9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9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9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0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792 0 " pathEditMode="relative" ptsTypes="">
                                      <p:cBhvr>
                                        <p:cTn id="10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4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7" grpId="0"/>
      <p:bldP spid="58" grpId="0"/>
      <p:bldP spid="60" grpId="0"/>
      <p:bldP spid="62" grpId="0"/>
      <p:bldP spid="63" grpId="0"/>
      <p:bldP spid="82" grpId="0"/>
      <p:bldP spid="36" grpId="0"/>
      <p:bldP spid="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995805"/>
            <a:ext cx="4367530" cy="2369185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5796280" y="1340485"/>
          <a:ext cx="64008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780"/>
                <a:gridCol w="18592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latin typeface="Tahoma Bold" panose="020B0604030504040204" charset="0"/>
                          <a:cs typeface="Tahoma Bold" panose="020B0604030504040204" charset="0"/>
                        </a:rPr>
                        <a:t>Label</a:t>
                      </a:r>
                      <a:endParaRPr lang="en-US" altLang="zh-CN" b="1">
                        <a:latin typeface="Tahoma Bold" panose="020B0604030504040204" charset="0"/>
                        <a:cs typeface="Tahoma Bold" panose="020B060403050404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latin typeface="Tahoma Bold" panose="020B0604030504040204" charset="0"/>
                          <a:cs typeface="Tahoma Bold" panose="020B0604030504040204" charset="0"/>
                        </a:rPr>
                        <a:t>Labelling Entries</a:t>
                      </a:r>
                      <a:endParaRPr lang="en-US" altLang="zh-CN" sz="1600" b="1">
                        <a:latin typeface="Tahoma Bold" panose="020B0604030504040204" charset="0"/>
                        <a:cs typeface="Tahoma Bold" panose="020B060403050404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L (4)</a:t>
                      </a:r>
                      <a:endParaRPr lang="en-US" altLang="zh-CN" b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L(5)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L(6)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L(7)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L(8)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L(9)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L(10)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L(11)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L(12)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L(13)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L(14)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882765" y="1827530"/>
            <a:ext cx="969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588125" y="1672590"/>
            <a:ext cx="83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</a:t>
            </a:r>
            <a:r>
              <a:rPr lang="en-US" altLang="zh-CN" b="0">
                <a:solidFill>
                  <a:schemeClr val="tx1"/>
                </a:solidFill>
              </a:rPr>
              <a:t>1</a:t>
            </a:r>
            <a:r>
              <a:rPr lang="en-US" altLang="zh-CN" b="0"/>
              <a:t>)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660515" y="2132965"/>
            <a:ext cx="969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88125" y="2061210"/>
            <a:ext cx="1788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,1) 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,3)</a:t>
            </a:r>
            <a:endParaRPr lang="en-US" altLang="zh-CN" b="0"/>
          </a:p>
        </p:txBody>
      </p:sp>
      <p:sp>
        <p:nvSpPr>
          <p:cNvPr id="17" name="文本框 16"/>
          <p:cNvSpPr txBox="1"/>
          <p:nvPr/>
        </p:nvSpPr>
        <p:spPr>
          <a:xfrm>
            <a:off x="6588125" y="2449830"/>
            <a:ext cx="1833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,1) </a:t>
            </a:r>
            <a:endParaRPr lang="en-US" altLang="zh-CN" b="0"/>
          </a:p>
        </p:txBody>
      </p:sp>
      <p:sp>
        <p:nvSpPr>
          <p:cNvPr id="18" name="文本框 17"/>
          <p:cNvSpPr txBox="1"/>
          <p:nvPr/>
        </p:nvSpPr>
        <p:spPr>
          <a:xfrm>
            <a:off x="6588125" y="2813050"/>
            <a:ext cx="188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,2) (</a:t>
            </a:r>
            <a:r>
              <a:rPr lang="en-US" altLang="zh-CN" b="0">
                <a:solidFill>
                  <a:srgbClr val="FF0000"/>
                </a:solidFill>
              </a:rPr>
              <a:t>2</a:t>
            </a:r>
            <a:r>
              <a:rPr lang="en-US" altLang="zh-CN" b="0"/>
              <a:t>,2)</a:t>
            </a:r>
            <a:endParaRPr lang="en-US" altLang="zh-CN" b="0"/>
          </a:p>
        </p:txBody>
      </p:sp>
      <p:sp>
        <p:nvSpPr>
          <p:cNvPr id="19" name="文本框 18"/>
          <p:cNvSpPr txBox="1"/>
          <p:nvPr/>
        </p:nvSpPr>
        <p:spPr>
          <a:xfrm>
            <a:off x="6588125" y="3184525"/>
            <a:ext cx="1833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2</a:t>
            </a:r>
            <a:r>
              <a:rPr lang="en-US" altLang="zh-CN" b="0"/>
              <a:t>,1)  </a:t>
            </a:r>
            <a:endParaRPr lang="en-US" altLang="zh-CN" b="0"/>
          </a:p>
        </p:txBody>
      </p:sp>
      <p:sp>
        <p:nvSpPr>
          <p:cNvPr id="20" name="文本框 19"/>
          <p:cNvSpPr txBox="1"/>
          <p:nvPr/>
        </p:nvSpPr>
        <p:spPr>
          <a:xfrm>
            <a:off x="6577330" y="3564890"/>
            <a:ext cx="1810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2</a:t>
            </a:r>
            <a:r>
              <a:rPr lang="en-US" altLang="zh-CN" b="0"/>
              <a:t>,1)</a:t>
            </a:r>
            <a:endParaRPr lang="en-US" altLang="zh-CN" b="0"/>
          </a:p>
        </p:txBody>
      </p:sp>
      <p:sp>
        <p:nvSpPr>
          <p:cNvPr id="21" name="文本框 20"/>
          <p:cNvSpPr txBox="1"/>
          <p:nvPr/>
        </p:nvSpPr>
        <p:spPr>
          <a:xfrm>
            <a:off x="6588125" y="3954780"/>
            <a:ext cx="1833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2</a:t>
            </a:r>
            <a:r>
              <a:rPr lang="en-US" altLang="zh-CN" b="0"/>
              <a:t>,2) 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,3)</a:t>
            </a:r>
            <a:endParaRPr lang="en-US" altLang="zh-CN" b="0"/>
          </a:p>
        </p:txBody>
      </p:sp>
      <p:sp>
        <p:nvSpPr>
          <p:cNvPr id="22" name="文本框 21"/>
          <p:cNvSpPr txBox="1"/>
          <p:nvPr/>
        </p:nvSpPr>
        <p:spPr>
          <a:xfrm>
            <a:off x="6588125" y="4364990"/>
            <a:ext cx="1810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2</a:t>
            </a:r>
            <a:r>
              <a:rPr lang="en-US" altLang="zh-CN" b="0"/>
              <a:t>,3) 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,2)</a:t>
            </a:r>
            <a:endParaRPr lang="en-US" altLang="zh-CN" b="0"/>
          </a:p>
        </p:txBody>
      </p:sp>
      <p:sp>
        <p:nvSpPr>
          <p:cNvPr id="23" name="文本框 22"/>
          <p:cNvSpPr txBox="1"/>
          <p:nvPr/>
        </p:nvSpPr>
        <p:spPr>
          <a:xfrm>
            <a:off x="6588125" y="4725035"/>
            <a:ext cx="1809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,1)</a:t>
            </a:r>
            <a:endParaRPr lang="en-US" altLang="zh-CN" b="0"/>
          </a:p>
        </p:txBody>
      </p:sp>
      <p:sp>
        <p:nvSpPr>
          <p:cNvPr id="24" name="文本框 23"/>
          <p:cNvSpPr txBox="1"/>
          <p:nvPr/>
        </p:nvSpPr>
        <p:spPr>
          <a:xfrm>
            <a:off x="6588125" y="5085080"/>
            <a:ext cx="1833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,3) 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,1)</a:t>
            </a:r>
            <a:endParaRPr lang="en-US" altLang="zh-CN" b="0"/>
          </a:p>
        </p:txBody>
      </p:sp>
      <p:sp>
        <p:nvSpPr>
          <p:cNvPr id="26" name="文本框 25"/>
          <p:cNvSpPr txBox="1"/>
          <p:nvPr/>
        </p:nvSpPr>
        <p:spPr>
          <a:xfrm>
            <a:off x="6588125" y="5459730"/>
            <a:ext cx="1809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1</a:t>
            </a:r>
            <a:r>
              <a:rPr lang="en-US" altLang="zh-CN" b="0"/>
              <a:t>,2) 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,2)</a:t>
            </a:r>
            <a:endParaRPr lang="en-US" altLang="zh-CN" b="0"/>
          </a:p>
        </p:txBody>
      </p:sp>
      <p:sp>
        <p:nvSpPr>
          <p:cNvPr id="27" name="文本框 26"/>
          <p:cNvSpPr txBox="1"/>
          <p:nvPr/>
        </p:nvSpPr>
        <p:spPr>
          <a:xfrm>
            <a:off x="7236460" y="1678940"/>
            <a:ext cx="83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(</a:t>
            </a:r>
            <a:r>
              <a:rPr lang="en-US" altLang="zh-CN" b="0">
                <a:solidFill>
                  <a:srgbClr val="FF0000"/>
                </a:solidFill>
              </a:rPr>
              <a:t>3</a:t>
            </a:r>
            <a:r>
              <a:rPr lang="en-US" altLang="zh-CN" b="0"/>
              <a:t>,</a:t>
            </a:r>
            <a:r>
              <a:rPr lang="en-US" altLang="zh-CN" b="0">
                <a:solidFill>
                  <a:schemeClr val="tx1"/>
                </a:solidFill>
              </a:rPr>
              <a:t>1</a:t>
            </a:r>
            <a:r>
              <a:rPr lang="en-US" altLang="zh-CN" b="0"/>
              <a:t>)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-36195" y="6957695"/>
            <a:ext cx="569912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b="0"/>
              <a:t>标签方案</a:t>
            </a:r>
            <a:r>
              <a:rPr lang="en-US" altLang="zh-CN" sz="1600" b="0"/>
              <a:t>=(M,L)</a:t>
            </a:r>
            <a:r>
              <a:rPr lang="zh-CN" altLang="en-US" sz="1600" b="0"/>
              <a:t>由元图</a:t>
            </a:r>
            <a:r>
              <a:rPr lang="en-US" altLang="zh-CN" sz="1600" b="0"/>
              <a:t>M</a:t>
            </a:r>
            <a:r>
              <a:rPr lang="zh-CN" altLang="en-US" sz="1600" b="0"/>
              <a:t>和路径标签</a:t>
            </a:r>
            <a:r>
              <a:rPr lang="en-US" altLang="zh-CN" sz="1600" b="0"/>
              <a:t>L</a:t>
            </a:r>
            <a:r>
              <a:rPr lang="zh-CN" altLang="en-US" sz="1600" b="0"/>
              <a:t>组成，该标签为每个顶点</a:t>
            </a:r>
            <a:r>
              <a:rPr lang="en-US" altLang="zh-CN" sz="1600" b="0"/>
              <a:t>                      </a:t>
            </a:r>
            <a:r>
              <a:rPr lang="zh-CN" altLang="en-US" sz="1600" b="0"/>
              <a:t>分配一个</a:t>
            </a:r>
            <a:r>
              <a:rPr lang="en-US" altLang="zh-CN" sz="1600" b="0" i="1">
                <a:latin typeface="DejaVu Math TeX Gyre" panose="02000503000000000000" charset="0"/>
                <a:cs typeface="DejaVu Math TeX Gyre" panose="02000503000000000000" charset="0"/>
              </a:rPr>
              <a:t>L(u) </a:t>
            </a:r>
            <a:r>
              <a:rPr lang="zh-CN" altLang="en-US" sz="1600" b="0">
                <a:latin typeface="DejaVu Math TeX Gyre" panose="02000503000000000000" charset="0"/>
                <a:cs typeface="DejaVu Math TeX Gyre" panose="02000503000000000000" charset="0"/>
              </a:rPr>
              <a:t>标签。为了准确表示顶点如何与地标相关联，</a:t>
            </a:r>
            <a:r>
              <a:rPr lang="zh-CN" altLang="en-US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我们只允许(𝑟, 𝛿𝑢𝑟 ) 在标签</a:t>
            </a:r>
            <a:r>
              <a:rPr lang="en-US" altLang="zh-CN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L(u)</a:t>
            </a:r>
            <a:r>
              <a:rPr lang="zh-CN" altLang="en-US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中，当且仅当在</a:t>
            </a:r>
            <a:r>
              <a:rPr lang="en-US" altLang="zh-CN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u</a:t>
            </a:r>
            <a:r>
              <a:rPr lang="zh-CN" altLang="en-US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和</a:t>
            </a:r>
            <a:r>
              <a:rPr lang="en-US" altLang="zh-CN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r</a:t>
            </a:r>
            <a:r>
              <a:rPr lang="zh-CN" altLang="en-US" sz="1600">
                <a:solidFill>
                  <a:srgbClr val="66CCFF"/>
                </a:solidFill>
                <a:latin typeface="DejaVu Math TeX Gyre" panose="02000503000000000000" charset="0"/>
                <a:cs typeface="DejaVu Math TeX Gyre" panose="02000503000000000000" charset="0"/>
              </a:rPr>
              <a:t>之间至少存在一条不包含其他地标的最短路径</a:t>
            </a:r>
            <a:r>
              <a:rPr lang="zh-CN" altLang="en-US" sz="1600" b="0">
                <a:latin typeface="DejaVu Math TeX Gyre" panose="02000503000000000000" charset="0"/>
                <a:cs typeface="DejaVu Math TeX Gyre" panose="02000503000000000000" charset="0"/>
              </a:rPr>
              <a:t>。</a:t>
            </a:r>
            <a:r>
              <a:rPr lang="en-US" altLang="zh-CN" sz="1600" b="0">
                <a:latin typeface="DejaVu Math TeX Gyre" panose="02000503000000000000" charset="0"/>
                <a:cs typeface="DejaVu Math TeX Gyre" panose="02000503000000000000" charset="0"/>
              </a:rPr>
              <a:t>L(u)</a:t>
            </a:r>
            <a:r>
              <a:rPr lang="zh-CN" altLang="en-US" sz="1600" b="0">
                <a:latin typeface="DejaVu Math TeX Gyre" panose="02000503000000000000" charset="0"/>
                <a:cs typeface="DejaVu Math TeX Gyre" panose="02000503000000000000" charset="0"/>
              </a:rPr>
              <a:t>表示如下：</a:t>
            </a:r>
            <a:endParaRPr lang="zh-CN" altLang="en-US" sz="1600" b="0">
              <a:latin typeface="DejaVu Math TeX Gyre" panose="02000503000000000000" charset="0"/>
              <a:cs typeface="DejaVu Math TeX Gyre" panose="02000503000000000000" charset="0"/>
            </a:endParaRPr>
          </a:p>
        </p:txBody>
      </p:sp>
      <p:pic>
        <p:nvPicPr>
          <p:cNvPr id="31" name="334E55B0-647D-440b-865C-3EC943EB4CBC-1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7245350"/>
            <a:ext cx="1031875" cy="2413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" y="8279765"/>
            <a:ext cx="5140960" cy="488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480" y="4725035"/>
            <a:ext cx="5586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⚠️注意：</a:t>
            </a:r>
            <a:endParaRPr lang="zh-CN" altLang="en-US" sz="1800"/>
          </a:p>
          <a:p>
            <a:pPr marL="342900" indent="-342900">
              <a:buAutoNum type="arabicPeriod"/>
            </a:pPr>
            <a:r>
              <a:rPr lang="zh-CN" altLang="en-US" sz="1800"/>
              <a:t>地标不用做</a:t>
            </a:r>
            <a:r>
              <a:rPr lang="zh-CN" altLang="en-US" sz="1800"/>
              <a:t>标签</a:t>
            </a:r>
            <a:endParaRPr lang="zh-CN" altLang="en-US" sz="1800"/>
          </a:p>
          <a:p>
            <a:pPr marL="342900" indent="-342900">
              <a:buAutoNum type="arabicPeriod"/>
            </a:pPr>
            <a:r>
              <a:rPr lang="zh-CN" altLang="en-US" sz="1800"/>
              <a:t>顶点到一个地标的路径不能通过其他的地标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16" grpId="0"/>
      <p:bldP spid="17" grpId="0"/>
      <p:bldP spid="18" grpId="0"/>
      <p:bldP spid="18" grpId="1"/>
      <p:bldP spid="19" grpId="0"/>
      <p:bldP spid="20" grpId="0"/>
      <p:bldP spid="21" grpId="0"/>
      <p:bldP spid="22" grpId="0"/>
      <p:bldP spid="23" grpId="0"/>
      <p:bldP spid="24" grpId="0"/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sp>
        <p:nvSpPr>
          <p:cNvPr id="81" name="文本框 80"/>
          <p:cNvSpPr txBox="1"/>
          <p:nvPr/>
        </p:nvSpPr>
        <p:spPr>
          <a:xfrm>
            <a:off x="407416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447865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5663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3547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12715" y="28441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5663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38700" y="35521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36770" y="23850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7416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88435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2105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31431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70852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72430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8843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429577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373697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350139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350139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373697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434848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474281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479552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549465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519874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552005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99681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425450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86397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368109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478599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425450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465899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483870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474281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465899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522224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5393055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522224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465391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91668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348488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332105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355663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99796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408368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442785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485267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447865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7029450"/>
            <a:ext cx="2362200" cy="27266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407416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447865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5663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3547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12715" y="28441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5663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38700" y="355219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36770" y="238506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7416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88435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2105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31431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70852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72430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8843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429577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373697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350139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350139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373697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434848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474281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479552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549465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519874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552005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99681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425450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86397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368109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478599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425450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465899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483870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474281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465899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522224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5393055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522224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465391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91668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348488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332105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355663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99796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408368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442785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485267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447865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24" name="椭圆 23"/>
          <p:cNvSpPr/>
          <p:nvPr/>
        </p:nvSpPr>
        <p:spPr>
          <a:xfrm rot="20280000">
            <a:off x="6412230" y="330263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380000">
            <a:off x="601218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24" idx="3"/>
            <a:endCxn id="35" idx="0"/>
          </p:cNvCxnSpPr>
          <p:nvPr/>
        </p:nvCxnSpPr>
        <p:spPr>
          <a:xfrm flipH="1">
            <a:off x="6263005" y="3648710"/>
            <a:ext cx="259080" cy="551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/>
        </p:nvSpPr>
        <p:spPr>
          <a:xfrm>
            <a:off x="6428105" y="323215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53" name="文本框 52"/>
          <p:cNvSpPr txBox="1"/>
          <p:nvPr/>
        </p:nvSpPr>
        <p:spPr>
          <a:xfrm>
            <a:off x="6047740" y="4140835"/>
            <a:ext cx="68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608457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4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4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7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7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7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7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9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9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9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9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0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139 0 " pathEditMode="relative" ptsTypes="">
                                      <p:cBhvr>
                                        <p:cTn id="10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81" grpId="0"/>
      <p:bldP spid="4" grpId="0" animBg="1"/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4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7" grpId="0"/>
      <p:bldP spid="60" grpId="0"/>
      <p:bldP spid="62" grpId="0"/>
      <p:bldP spid="63" grpId="0"/>
      <p:bldP spid="103" grpId="0"/>
      <p:bldP spid="24" grpId="0" animBg="1"/>
      <p:bldP spid="46" grpId="0"/>
      <p:bldP spid="24" grpId="1" animBg="1"/>
      <p:bldP spid="46" grpId="1"/>
      <p:bldP spid="35" grpId="0" animBg="1"/>
      <p:bldP spid="53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7029450"/>
            <a:ext cx="2362200" cy="27266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321310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361759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9557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7441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51655" y="28441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9557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77640" y="355219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75710" y="238506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1310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27375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999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5325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84746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11370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2737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343471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287591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264033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264033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287591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348742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388175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393446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463359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433768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465899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13575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339344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00291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282003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392493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339344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379793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397764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388175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379793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436118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4531995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436118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379285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05562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262382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245999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269557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13690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322262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356679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399161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361759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24" name="椭圆 23"/>
          <p:cNvSpPr/>
          <p:nvPr/>
        </p:nvSpPr>
        <p:spPr>
          <a:xfrm rot="20280000">
            <a:off x="6412230" y="330263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380000">
            <a:off x="601218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24" idx="3"/>
            <a:endCxn id="35" idx="0"/>
          </p:cNvCxnSpPr>
          <p:nvPr/>
        </p:nvCxnSpPr>
        <p:spPr>
          <a:xfrm flipH="1">
            <a:off x="6263005" y="3648710"/>
            <a:ext cx="259080" cy="551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/>
        </p:nvSpPr>
        <p:spPr>
          <a:xfrm>
            <a:off x="6428105" y="323215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53" name="文本框 52"/>
          <p:cNvSpPr txBox="1"/>
          <p:nvPr/>
        </p:nvSpPr>
        <p:spPr>
          <a:xfrm>
            <a:off x="6047740" y="4140835"/>
            <a:ext cx="68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608457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4" grpId="1" animBg="1"/>
      <p:bldP spid="4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7029450"/>
            <a:ext cx="2362200" cy="27266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321310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361759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9557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7441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51655" y="28441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9557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77640" y="355219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75710" y="238506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1310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27375" y="25647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999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5325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84746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11370" y="351218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2737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343471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287591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264033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264033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287591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348742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388175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393446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463359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433768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465899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13575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339344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00291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282003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392493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339344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379793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397764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388175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379793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436118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4531995" y="346202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436118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379285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05562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262382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245999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269557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13690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322262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356679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399161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361759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24" name="椭圆 23"/>
          <p:cNvSpPr/>
          <p:nvPr/>
        </p:nvSpPr>
        <p:spPr>
          <a:xfrm rot="20280000">
            <a:off x="6412230" y="330263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380000">
            <a:off x="601218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24" idx="3"/>
            <a:endCxn id="35" idx="0"/>
          </p:cNvCxnSpPr>
          <p:nvPr/>
        </p:nvCxnSpPr>
        <p:spPr>
          <a:xfrm flipH="1">
            <a:off x="6263005" y="3648710"/>
            <a:ext cx="259080" cy="551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/>
        </p:nvSpPr>
        <p:spPr>
          <a:xfrm>
            <a:off x="6428105" y="327596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608457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sp>
        <p:nvSpPr>
          <p:cNvPr id="36" name="椭圆 35"/>
          <p:cNvSpPr/>
          <p:nvPr/>
        </p:nvSpPr>
        <p:spPr>
          <a:xfrm rot="1380000">
            <a:off x="707644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65" name="直接连接符 64"/>
          <p:cNvCxnSpPr>
            <a:stCxn id="35" idx="7"/>
            <a:endCxn id="36" idx="2"/>
          </p:cNvCxnSpPr>
          <p:nvPr/>
        </p:nvCxnSpPr>
        <p:spPr>
          <a:xfrm flipV="1">
            <a:off x="6358890" y="4295140"/>
            <a:ext cx="731520" cy="25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" name="文本框 65"/>
          <p:cNvSpPr txBox="1"/>
          <p:nvPr/>
        </p:nvSpPr>
        <p:spPr>
          <a:xfrm>
            <a:off x="6012180" y="412940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7" name="文本框 66"/>
          <p:cNvSpPr txBox="1"/>
          <p:nvPr/>
        </p:nvSpPr>
        <p:spPr>
          <a:xfrm>
            <a:off x="7094855" y="408749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8" name="文本框 67"/>
          <p:cNvSpPr txBox="1"/>
          <p:nvPr/>
        </p:nvSpPr>
        <p:spPr>
          <a:xfrm>
            <a:off x="6614160" y="4345305"/>
            <a:ext cx="746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cxnSp>
        <p:nvCxnSpPr>
          <p:cNvPr id="70" name="直接连接符 69"/>
          <p:cNvCxnSpPr>
            <a:stCxn id="24" idx="5"/>
            <a:endCxn id="36" idx="1"/>
          </p:cNvCxnSpPr>
          <p:nvPr/>
        </p:nvCxnSpPr>
        <p:spPr>
          <a:xfrm>
            <a:off x="6757670" y="3552825"/>
            <a:ext cx="431165" cy="645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2" name="文本框 71"/>
          <p:cNvSpPr txBox="1"/>
          <p:nvPr/>
        </p:nvSpPr>
        <p:spPr>
          <a:xfrm>
            <a:off x="6962775" y="357314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73" name="文本框 72"/>
          <p:cNvSpPr txBox="1"/>
          <p:nvPr/>
        </p:nvSpPr>
        <p:spPr>
          <a:xfrm>
            <a:off x="6084570" y="5085080"/>
            <a:ext cx="182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Meta-Graph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4" grpId="1" animBg="1"/>
      <p:bldP spid="46" grpId="1"/>
      <p:bldP spid="36" grpId="0" animBg="1"/>
      <p:bldP spid="67" grpId="0"/>
      <p:bldP spid="68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03648" y="4983"/>
            <a:ext cx="7190184" cy="100798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215" y="1484630"/>
            <a:ext cx="7705090" cy="345694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研究背景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zh-CN" altLang="en-US" sz="2400" dirty="0"/>
              <a:t>算法设计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zh-CN" altLang="en-US" sz="2400" dirty="0"/>
              <a:t>实验结果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zh-CN" altLang="en-US" sz="2400" dirty="0"/>
              <a:t>总结与</a:t>
            </a:r>
            <a:r>
              <a:rPr lang="zh-CN" altLang="en-US" sz="2400" dirty="0"/>
              <a:t>展望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"/>
    </mc:Choice>
    <mc:Fallback>
      <p:transition spd="slow" advTm="46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7029450"/>
            <a:ext cx="2362200" cy="27266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321310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361759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9557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7441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51655" y="28441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9557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77640" y="355219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75710" y="238506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1310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27375" y="25647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999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53255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84746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11370" y="351218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2737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343471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287591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264033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264033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287591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348742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388175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393446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463359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433768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465899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13575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339344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00291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282003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392493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339344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379793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397764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388175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379793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436118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4531995" y="346202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436118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379285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05562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262382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245999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269557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13690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322262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356679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399161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361759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24" name="椭圆 23"/>
          <p:cNvSpPr/>
          <p:nvPr/>
        </p:nvSpPr>
        <p:spPr>
          <a:xfrm rot="20280000">
            <a:off x="6412230" y="330263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380000">
            <a:off x="601218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24" idx="3"/>
            <a:endCxn id="35" idx="0"/>
          </p:cNvCxnSpPr>
          <p:nvPr/>
        </p:nvCxnSpPr>
        <p:spPr>
          <a:xfrm flipH="1">
            <a:off x="6263005" y="3648710"/>
            <a:ext cx="259080" cy="551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/>
        </p:nvSpPr>
        <p:spPr>
          <a:xfrm>
            <a:off x="6428105" y="327596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608457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sp>
        <p:nvSpPr>
          <p:cNvPr id="36" name="椭圆 35"/>
          <p:cNvSpPr/>
          <p:nvPr/>
        </p:nvSpPr>
        <p:spPr>
          <a:xfrm rot="1380000">
            <a:off x="707644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65" name="直接连接符 64"/>
          <p:cNvCxnSpPr>
            <a:stCxn id="35" idx="7"/>
            <a:endCxn id="36" idx="2"/>
          </p:cNvCxnSpPr>
          <p:nvPr/>
        </p:nvCxnSpPr>
        <p:spPr>
          <a:xfrm flipV="1">
            <a:off x="6358890" y="4295140"/>
            <a:ext cx="731520" cy="25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" name="文本框 65"/>
          <p:cNvSpPr txBox="1"/>
          <p:nvPr/>
        </p:nvSpPr>
        <p:spPr>
          <a:xfrm>
            <a:off x="6012180" y="412940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7" name="文本框 66"/>
          <p:cNvSpPr txBox="1"/>
          <p:nvPr/>
        </p:nvSpPr>
        <p:spPr>
          <a:xfrm>
            <a:off x="7094855" y="408749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8" name="文本框 67"/>
          <p:cNvSpPr txBox="1"/>
          <p:nvPr/>
        </p:nvSpPr>
        <p:spPr>
          <a:xfrm>
            <a:off x="6614160" y="4345305"/>
            <a:ext cx="746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cxnSp>
        <p:nvCxnSpPr>
          <p:cNvPr id="70" name="直接连接符 69"/>
          <p:cNvCxnSpPr>
            <a:stCxn id="24" idx="5"/>
            <a:endCxn id="36" idx="1"/>
          </p:cNvCxnSpPr>
          <p:nvPr/>
        </p:nvCxnSpPr>
        <p:spPr>
          <a:xfrm>
            <a:off x="6757670" y="3552825"/>
            <a:ext cx="431165" cy="645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2" name="文本框 71"/>
          <p:cNvSpPr txBox="1"/>
          <p:nvPr/>
        </p:nvSpPr>
        <p:spPr>
          <a:xfrm>
            <a:off x="6962775" y="357314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73" name="文本框 72"/>
          <p:cNvSpPr txBox="1"/>
          <p:nvPr/>
        </p:nvSpPr>
        <p:spPr>
          <a:xfrm>
            <a:off x="6084570" y="5085080"/>
            <a:ext cx="182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Meta-Graph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4" grpId="1" animBg="1"/>
      <p:bldP spid="4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2700020" y="1485265"/>
            <a:ext cx="412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BFS rooted at the </a:t>
            </a:r>
            <a:r>
              <a:rPr lang="en-US" altLang="zh-CN" dirty="0"/>
              <a:t>landmark 1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7029450"/>
            <a:ext cx="2362200" cy="272669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3213100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4" name="椭圆 3"/>
          <p:cNvSpPr/>
          <p:nvPr/>
        </p:nvSpPr>
        <p:spPr>
          <a:xfrm>
            <a:off x="3617595" y="2996565"/>
            <a:ext cx="360045" cy="36004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95575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74415" y="414909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51655" y="28441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95575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77640" y="355219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75710" y="2385060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13100" y="360680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27375" y="256476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59990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53255" y="422084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847465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11370" y="3512185"/>
            <a:ext cx="360045" cy="360045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27375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8" name="直接连接符 17"/>
          <p:cNvCxnSpPr>
            <a:stCxn id="12" idx="7"/>
            <a:endCxn id="10" idx="2"/>
          </p:cNvCxnSpPr>
          <p:nvPr/>
        </p:nvCxnSpPr>
        <p:spPr>
          <a:xfrm flipV="1">
            <a:off x="3434715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stCxn id="3" idx="0"/>
            <a:endCxn id="12" idx="2"/>
          </p:cNvCxnSpPr>
          <p:nvPr/>
        </p:nvCxnSpPr>
        <p:spPr>
          <a:xfrm flipV="1">
            <a:off x="2875915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3" idx="3"/>
            <a:endCxn id="13" idx="0"/>
          </p:cNvCxnSpPr>
          <p:nvPr/>
        </p:nvCxnSpPr>
        <p:spPr>
          <a:xfrm flipH="1">
            <a:off x="2640330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13" idx="4"/>
            <a:endCxn id="8" idx="1"/>
          </p:cNvCxnSpPr>
          <p:nvPr/>
        </p:nvCxnSpPr>
        <p:spPr>
          <a:xfrm>
            <a:off x="2640330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8" idx="4"/>
            <a:endCxn id="17" idx="2"/>
          </p:cNvCxnSpPr>
          <p:nvPr/>
        </p:nvCxnSpPr>
        <p:spPr>
          <a:xfrm>
            <a:off x="2875915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7" idx="6"/>
            <a:endCxn id="15" idx="2"/>
          </p:cNvCxnSpPr>
          <p:nvPr/>
        </p:nvCxnSpPr>
        <p:spPr>
          <a:xfrm>
            <a:off x="3487420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6" idx="5"/>
            <a:endCxn id="15" idx="0"/>
          </p:cNvCxnSpPr>
          <p:nvPr/>
        </p:nvCxnSpPr>
        <p:spPr>
          <a:xfrm>
            <a:off x="3881755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6" idx="6"/>
            <a:endCxn id="14" idx="2"/>
          </p:cNvCxnSpPr>
          <p:nvPr/>
        </p:nvCxnSpPr>
        <p:spPr>
          <a:xfrm>
            <a:off x="3934460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4" idx="0"/>
            <a:endCxn id="16" idx="4"/>
          </p:cNvCxnSpPr>
          <p:nvPr/>
        </p:nvCxnSpPr>
        <p:spPr>
          <a:xfrm flipV="1">
            <a:off x="4633595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9" idx="6"/>
            <a:endCxn id="16" idx="2"/>
          </p:cNvCxnSpPr>
          <p:nvPr/>
        </p:nvCxnSpPr>
        <p:spPr>
          <a:xfrm flipV="1">
            <a:off x="4337685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7" idx="5"/>
            <a:endCxn id="16" idx="0"/>
          </p:cNvCxnSpPr>
          <p:nvPr/>
        </p:nvCxnSpPr>
        <p:spPr>
          <a:xfrm>
            <a:off x="4658995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0" idx="6"/>
            <a:endCxn id="7" idx="0"/>
          </p:cNvCxnSpPr>
          <p:nvPr/>
        </p:nvCxnSpPr>
        <p:spPr>
          <a:xfrm>
            <a:off x="4135755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4" idx="2"/>
            <a:endCxn id="11" idx="0"/>
          </p:cNvCxnSpPr>
          <p:nvPr/>
        </p:nvCxnSpPr>
        <p:spPr>
          <a:xfrm flipH="1">
            <a:off x="3393440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3" idx="5"/>
            <a:endCxn id="11" idx="1"/>
          </p:cNvCxnSpPr>
          <p:nvPr/>
        </p:nvCxnSpPr>
        <p:spPr>
          <a:xfrm>
            <a:off x="3002915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3" idx="6"/>
            <a:endCxn id="11" idx="3"/>
          </p:cNvCxnSpPr>
          <p:nvPr/>
        </p:nvCxnSpPr>
        <p:spPr>
          <a:xfrm>
            <a:off x="2820035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4" idx="5"/>
            <a:endCxn id="9" idx="0"/>
          </p:cNvCxnSpPr>
          <p:nvPr/>
        </p:nvCxnSpPr>
        <p:spPr>
          <a:xfrm>
            <a:off x="3924935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1" idx="4"/>
            <a:endCxn id="6" idx="1"/>
          </p:cNvCxnSpPr>
          <p:nvPr/>
        </p:nvCxnSpPr>
        <p:spPr>
          <a:xfrm>
            <a:off x="3393440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4" idx="0"/>
            <a:endCxn id="10" idx="4"/>
          </p:cNvCxnSpPr>
          <p:nvPr/>
        </p:nvCxnSpPr>
        <p:spPr>
          <a:xfrm flipV="1">
            <a:off x="3797935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4" idx="6"/>
            <a:endCxn id="7" idx="2"/>
          </p:cNvCxnSpPr>
          <p:nvPr/>
        </p:nvCxnSpPr>
        <p:spPr>
          <a:xfrm flipV="1">
            <a:off x="3977640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6" idx="7"/>
            <a:endCxn id="9" idx="3"/>
          </p:cNvCxnSpPr>
          <p:nvPr/>
        </p:nvCxnSpPr>
        <p:spPr>
          <a:xfrm flipV="1">
            <a:off x="3881755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3797935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4361180" y="27940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4531995" y="346202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4361180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3792855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055620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2623820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54" name="文本框 53"/>
          <p:cNvSpPr txBox="1"/>
          <p:nvPr/>
        </p:nvSpPr>
        <p:spPr>
          <a:xfrm>
            <a:off x="2459990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2695575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136900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3222625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3566795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3991610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103" name="文本框 102"/>
          <p:cNvSpPr txBox="1"/>
          <p:nvPr/>
        </p:nvSpPr>
        <p:spPr>
          <a:xfrm>
            <a:off x="361759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24" name="椭圆 23"/>
          <p:cNvSpPr/>
          <p:nvPr/>
        </p:nvSpPr>
        <p:spPr>
          <a:xfrm rot="20280000">
            <a:off x="6412230" y="330263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 rot="1380000">
            <a:off x="601218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45" name="直接连接符 44"/>
          <p:cNvCxnSpPr>
            <a:stCxn id="24" idx="3"/>
            <a:endCxn id="35" idx="0"/>
          </p:cNvCxnSpPr>
          <p:nvPr/>
        </p:nvCxnSpPr>
        <p:spPr>
          <a:xfrm flipH="1">
            <a:off x="6263005" y="3648710"/>
            <a:ext cx="259080" cy="551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6" name="文本框 45"/>
          <p:cNvSpPr txBox="1"/>
          <p:nvPr/>
        </p:nvSpPr>
        <p:spPr>
          <a:xfrm>
            <a:off x="6428105" y="327596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608457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sp>
        <p:nvSpPr>
          <p:cNvPr id="36" name="椭圆 35"/>
          <p:cNvSpPr/>
          <p:nvPr/>
        </p:nvSpPr>
        <p:spPr>
          <a:xfrm rot="1380000">
            <a:off x="7076440" y="418528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65" name="直接连接符 64"/>
          <p:cNvCxnSpPr>
            <a:stCxn id="35" idx="7"/>
            <a:endCxn id="36" idx="2"/>
          </p:cNvCxnSpPr>
          <p:nvPr/>
        </p:nvCxnSpPr>
        <p:spPr>
          <a:xfrm flipV="1">
            <a:off x="6358890" y="4295140"/>
            <a:ext cx="731520" cy="25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" name="文本框 65"/>
          <p:cNvSpPr txBox="1"/>
          <p:nvPr/>
        </p:nvSpPr>
        <p:spPr>
          <a:xfrm>
            <a:off x="6012180" y="412940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7" name="文本框 66"/>
          <p:cNvSpPr txBox="1"/>
          <p:nvPr/>
        </p:nvSpPr>
        <p:spPr>
          <a:xfrm>
            <a:off x="7094855" y="408749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8" name="文本框 67"/>
          <p:cNvSpPr txBox="1"/>
          <p:nvPr/>
        </p:nvSpPr>
        <p:spPr>
          <a:xfrm>
            <a:off x="6614160" y="4345305"/>
            <a:ext cx="746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cxnSp>
        <p:nvCxnSpPr>
          <p:cNvPr id="70" name="直接连接符 69"/>
          <p:cNvCxnSpPr>
            <a:stCxn id="24" idx="5"/>
            <a:endCxn id="36" idx="1"/>
          </p:cNvCxnSpPr>
          <p:nvPr/>
        </p:nvCxnSpPr>
        <p:spPr>
          <a:xfrm>
            <a:off x="6757670" y="3552825"/>
            <a:ext cx="431165" cy="645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2" name="文本框 71"/>
          <p:cNvSpPr txBox="1"/>
          <p:nvPr/>
        </p:nvSpPr>
        <p:spPr>
          <a:xfrm>
            <a:off x="6962775" y="357314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73" name="文本框 72"/>
          <p:cNvSpPr txBox="1"/>
          <p:nvPr/>
        </p:nvSpPr>
        <p:spPr>
          <a:xfrm>
            <a:off x="6084570" y="5085080"/>
            <a:ext cx="182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Meta-Graph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4" grpId="1" animBg="1"/>
      <p:bldP spid="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60328"/>
            <a:ext cx="7527210" cy="533400"/>
          </a:xfrm>
        </p:spPr>
        <p:txBody>
          <a:bodyPr/>
          <a:lstStyle/>
          <a:p>
            <a:r>
              <a:rPr kumimoji="1" lang="en-US" altLang="zh-CN" dirty="0"/>
              <a:t>Labelling </a:t>
            </a:r>
            <a:r>
              <a:rPr kumimoji="1" lang="en-US" altLang="zh-CN" dirty="0"/>
              <a:t>Scheme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1710690"/>
            <a:ext cx="2362200" cy="2726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1557020"/>
            <a:ext cx="4910455" cy="304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7708 0 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 Sketching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2195830" y="1412875"/>
            <a:ext cx="850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求出两个顶点</a:t>
            </a:r>
            <a:r>
              <a:rPr kumimoji="1" lang="en-US" altLang="zh-CN" dirty="0"/>
              <a:t>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11</a:t>
            </a:r>
            <a:r>
              <a:rPr kumimoji="1" lang="zh-CN" altLang="en-US" dirty="0"/>
              <a:t>的最短路径</a:t>
            </a:r>
            <a:r>
              <a:rPr kumimoji="1" lang="zh-CN" altLang="en-US" dirty="0"/>
              <a:t>图。</a:t>
            </a:r>
            <a:endParaRPr kumimoji="1"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4002405" y="5156835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5" name="椭圆 4"/>
          <p:cNvSpPr/>
          <p:nvPr/>
        </p:nvSpPr>
        <p:spPr>
          <a:xfrm>
            <a:off x="4406900" y="29965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84880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63720" y="41490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140960" y="28441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84880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66945" y="35521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65015" y="23850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002405" y="360680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16680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249295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242560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36770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00675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916680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9" name="直接连接符 18"/>
          <p:cNvCxnSpPr>
            <a:stCxn id="13" idx="7"/>
            <a:endCxn id="11" idx="2"/>
          </p:cNvCxnSpPr>
          <p:nvPr/>
        </p:nvCxnSpPr>
        <p:spPr>
          <a:xfrm flipV="1">
            <a:off x="4224020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6" idx="0"/>
            <a:endCxn id="13" idx="2"/>
          </p:cNvCxnSpPr>
          <p:nvPr/>
        </p:nvCxnSpPr>
        <p:spPr>
          <a:xfrm flipV="1">
            <a:off x="3665220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6" idx="3"/>
            <a:endCxn id="14" idx="0"/>
          </p:cNvCxnSpPr>
          <p:nvPr/>
        </p:nvCxnSpPr>
        <p:spPr>
          <a:xfrm flipH="1">
            <a:off x="3429635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4" idx="4"/>
            <a:endCxn id="9" idx="1"/>
          </p:cNvCxnSpPr>
          <p:nvPr/>
        </p:nvCxnSpPr>
        <p:spPr>
          <a:xfrm>
            <a:off x="3429635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9" idx="4"/>
            <a:endCxn id="18" idx="2"/>
          </p:cNvCxnSpPr>
          <p:nvPr/>
        </p:nvCxnSpPr>
        <p:spPr>
          <a:xfrm>
            <a:off x="3665220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" name="直接连接符 23"/>
          <p:cNvCxnSpPr>
            <a:stCxn id="18" idx="6"/>
            <a:endCxn id="16" idx="2"/>
          </p:cNvCxnSpPr>
          <p:nvPr/>
        </p:nvCxnSpPr>
        <p:spPr>
          <a:xfrm>
            <a:off x="4276725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7" idx="5"/>
            <a:endCxn id="16" idx="0"/>
          </p:cNvCxnSpPr>
          <p:nvPr/>
        </p:nvCxnSpPr>
        <p:spPr>
          <a:xfrm>
            <a:off x="4671060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7" idx="6"/>
            <a:endCxn id="15" idx="2"/>
          </p:cNvCxnSpPr>
          <p:nvPr/>
        </p:nvCxnSpPr>
        <p:spPr>
          <a:xfrm>
            <a:off x="4723765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5" idx="0"/>
            <a:endCxn id="17" idx="4"/>
          </p:cNvCxnSpPr>
          <p:nvPr/>
        </p:nvCxnSpPr>
        <p:spPr>
          <a:xfrm flipV="1">
            <a:off x="5422900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10" idx="6"/>
            <a:endCxn id="17" idx="2"/>
          </p:cNvCxnSpPr>
          <p:nvPr/>
        </p:nvCxnSpPr>
        <p:spPr>
          <a:xfrm flipV="1">
            <a:off x="5126990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8" idx="5"/>
            <a:endCxn id="17" idx="0"/>
          </p:cNvCxnSpPr>
          <p:nvPr/>
        </p:nvCxnSpPr>
        <p:spPr>
          <a:xfrm>
            <a:off x="5448300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1" idx="6"/>
            <a:endCxn id="8" idx="0"/>
          </p:cNvCxnSpPr>
          <p:nvPr/>
        </p:nvCxnSpPr>
        <p:spPr>
          <a:xfrm>
            <a:off x="4925060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5" idx="2"/>
            <a:endCxn id="12" idx="0"/>
          </p:cNvCxnSpPr>
          <p:nvPr/>
        </p:nvCxnSpPr>
        <p:spPr>
          <a:xfrm flipH="1">
            <a:off x="4182745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6" idx="5"/>
            <a:endCxn id="12" idx="1"/>
          </p:cNvCxnSpPr>
          <p:nvPr/>
        </p:nvCxnSpPr>
        <p:spPr>
          <a:xfrm>
            <a:off x="3792220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4" idx="6"/>
            <a:endCxn id="12" idx="3"/>
          </p:cNvCxnSpPr>
          <p:nvPr/>
        </p:nvCxnSpPr>
        <p:spPr>
          <a:xfrm>
            <a:off x="3609340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5" idx="5"/>
            <a:endCxn id="10" idx="0"/>
          </p:cNvCxnSpPr>
          <p:nvPr/>
        </p:nvCxnSpPr>
        <p:spPr>
          <a:xfrm>
            <a:off x="4714240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2" idx="4"/>
            <a:endCxn id="7" idx="1"/>
          </p:cNvCxnSpPr>
          <p:nvPr/>
        </p:nvCxnSpPr>
        <p:spPr>
          <a:xfrm>
            <a:off x="4182745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5" idx="0"/>
            <a:endCxn id="11" idx="4"/>
          </p:cNvCxnSpPr>
          <p:nvPr/>
        </p:nvCxnSpPr>
        <p:spPr>
          <a:xfrm flipV="1">
            <a:off x="4587240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5" idx="6"/>
            <a:endCxn id="8" idx="2"/>
          </p:cNvCxnSpPr>
          <p:nvPr/>
        </p:nvCxnSpPr>
        <p:spPr>
          <a:xfrm flipV="1">
            <a:off x="4766945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7" idx="7"/>
            <a:endCxn id="10" idx="3"/>
          </p:cNvCxnSpPr>
          <p:nvPr/>
        </p:nvCxnSpPr>
        <p:spPr>
          <a:xfrm flipV="1">
            <a:off x="4671060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4587240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5150485" y="280987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5321300" y="3465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5150485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4582160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3844925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3413125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35" name="文本框 34"/>
          <p:cNvSpPr txBox="1"/>
          <p:nvPr/>
        </p:nvSpPr>
        <p:spPr>
          <a:xfrm>
            <a:off x="3249295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3484880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3926205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58" name="文本框 57"/>
          <p:cNvSpPr txBox="1"/>
          <p:nvPr/>
        </p:nvSpPr>
        <p:spPr>
          <a:xfrm>
            <a:off x="438975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4011930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4356100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4780915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Query-by-sketch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96240" y="2061210"/>
            <a:ext cx="9578340" cy="2406015"/>
          </a:xfrm>
        </p:spPr>
        <p:txBody>
          <a:bodyPr/>
          <a:lstStyle/>
          <a:p>
            <a:r>
              <a:rPr lang="en-US" altLang="zh-CN" dirty="0"/>
              <a:t>Three key ideas</a:t>
            </a:r>
            <a:r>
              <a:rPr lang="zh-CN" altLang="en-AU" dirty="0"/>
              <a:t>：</a:t>
            </a:r>
            <a:endParaRPr lang="en-AU" dirty="0"/>
          </a:p>
          <a:p>
            <a:pPr marL="457200" lvl="1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en-AU" sz="2000" dirty="0"/>
              <a:t>Labelling scheme-</a:t>
            </a:r>
            <a:r>
              <a:rPr lang="zh-CN" altLang="en-US" sz="2000" dirty="0"/>
              <a:t>通过预计算，使用少量地标，构造一个紧凑且小尺寸的标签方案</a:t>
            </a:r>
            <a:r>
              <a:rPr lang="en-US" altLang="en-AU" sz="2000" dirty="0"/>
              <a:t>;</a:t>
            </a:r>
            <a:endParaRPr lang="en-AU" sz="2000" dirty="0"/>
          </a:p>
          <a:p>
            <a:pPr marL="457200" lvl="1" indent="0"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（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）</a:t>
            </a:r>
            <a:r>
              <a:rPr lang="en-US" altLang="en-AU" sz="2000" b="1" dirty="0">
                <a:solidFill>
                  <a:schemeClr val="tx1"/>
                </a:solidFill>
              </a:rPr>
              <a:t>Fast sketching-</a:t>
            </a:r>
            <a:r>
              <a:rPr lang="zh-CN" altLang="en-US" sz="2000" b="1" dirty="0">
                <a:solidFill>
                  <a:schemeClr val="tx1"/>
                </a:solidFill>
              </a:rPr>
              <a:t>使用标签有效地计算总结了查询答案中最短路径的重要结构的</a:t>
            </a:r>
            <a:r>
              <a:rPr lang="en-US" altLang="zh-CN" sz="2000" b="1" dirty="0">
                <a:solidFill>
                  <a:schemeClr val="tx1"/>
                </a:solidFill>
              </a:rPr>
              <a:t>sketch</a:t>
            </a:r>
            <a:r>
              <a:rPr lang="en-US" altLang="en-AU" sz="2000" b="1" dirty="0">
                <a:solidFill>
                  <a:schemeClr val="tx1"/>
                </a:solidFill>
              </a:rPr>
              <a:t>;</a:t>
            </a:r>
            <a:endParaRPr lang="en-US" altLang="en-AU" sz="20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en-AU" sz="2000" dirty="0"/>
              <a:t>Guided searching-</a:t>
            </a:r>
            <a:r>
              <a:rPr lang="zh-CN" altLang="en-US" sz="2000" dirty="0"/>
              <a:t>在草图的“引导”下计算稀疏图上的最短路径。</a:t>
            </a:r>
            <a:endParaRPr lang="en-AU" sz="2000" dirty="0"/>
          </a:p>
          <a:p>
            <a:pPr marL="4572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	</a:t>
            </a:r>
            <a:endParaRPr lang="en-AU" sz="2800" b="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3"/>
    </mc:Choice>
    <mc:Fallback>
      <p:transition spd="slow" advTm="3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 Sketching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321310" y="1268730"/>
            <a:ext cx="850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求出两个顶点</a:t>
            </a:r>
            <a:r>
              <a:rPr kumimoji="1" lang="en-US" altLang="zh-CN" dirty="0"/>
              <a:t>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11</a:t>
            </a:r>
            <a:r>
              <a:rPr kumimoji="1" lang="zh-CN" altLang="en-US" dirty="0"/>
              <a:t>的最短路径</a:t>
            </a:r>
            <a:r>
              <a:rPr kumimoji="1" lang="zh-CN" altLang="en-US" dirty="0"/>
              <a:t>图。</a:t>
            </a:r>
            <a:endParaRPr kumimoji="1"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1562735" y="5208270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Graph</a:t>
            </a:r>
            <a:endParaRPr lang="en-US" altLang="zh-CN" sz="1800"/>
          </a:p>
        </p:txBody>
      </p:sp>
      <p:sp>
        <p:nvSpPr>
          <p:cNvPr id="5" name="椭圆 4"/>
          <p:cNvSpPr/>
          <p:nvPr/>
        </p:nvSpPr>
        <p:spPr>
          <a:xfrm>
            <a:off x="1967230" y="29965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5210" y="303339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24050" y="41490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01290" y="28441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5210" y="42938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27275" y="355219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125345" y="23850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62735" y="360680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77010" y="256476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9625" y="371665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  <a:cs typeface="Tahoma" panose="020B060403050404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802890" y="42208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197100" y="465836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961005" y="351218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477010" y="4649470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19" name="直接连接符 18"/>
          <p:cNvCxnSpPr>
            <a:stCxn id="13" idx="7"/>
            <a:endCxn id="11" idx="2"/>
          </p:cNvCxnSpPr>
          <p:nvPr/>
        </p:nvCxnSpPr>
        <p:spPr>
          <a:xfrm flipV="1">
            <a:off x="1784350" y="2565400"/>
            <a:ext cx="340995" cy="52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>
            <a:stCxn id="6" idx="0"/>
            <a:endCxn id="13" idx="2"/>
          </p:cNvCxnSpPr>
          <p:nvPr/>
        </p:nvCxnSpPr>
        <p:spPr>
          <a:xfrm flipV="1">
            <a:off x="1225550" y="2745105"/>
            <a:ext cx="251460" cy="288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>
            <a:stCxn id="6" idx="3"/>
            <a:endCxn id="14" idx="0"/>
          </p:cNvCxnSpPr>
          <p:nvPr/>
        </p:nvCxnSpPr>
        <p:spPr>
          <a:xfrm flipH="1">
            <a:off x="989965" y="3340735"/>
            <a:ext cx="107950" cy="375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直接连接符 21"/>
          <p:cNvCxnSpPr>
            <a:stCxn id="14" idx="4"/>
            <a:endCxn id="9" idx="1"/>
          </p:cNvCxnSpPr>
          <p:nvPr/>
        </p:nvCxnSpPr>
        <p:spPr>
          <a:xfrm>
            <a:off x="989965" y="4076700"/>
            <a:ext cx="107950" cy="269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>
            <a:stCxn id="9" idx="4"/>
            <a:endCxn id="18" idx="2"/>
          </p:cNvCxnSpPr>
          <p:nvPr/>
        </p:nvCxnSpPr>
        <p:spPr>
          <a:xfrm>
            <a:off x="1225550" y="4653915"/>
            <a:ext cx="251460" cy="175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4" name="直接连接符 23"/>
          <p:cNvCxnSpPr>
            <a:stCxn id="18" idx="6"/>
            <a:endCxn id="16" idx="2"/>
          </p:cNvCxnSpPr>
          <p:nvPr/>
        </p:nvCxnSpPr>
        <p:spPr>
          <a:xfrm>
            <a:off x="1837055" y="4829810"/>
            <a:ext cx="360045" cy="8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6" name="直接连接符 25"/>
          <p:cNvCxnSpPr>
            <a:stCxn id="7" idx="5"/>
            <a:endCxn id="16" idx="0"/>
          </p:cNvCxnSpPr>
          <p:nvPr/>
        </p:nvCxnSpPr>
        <p:spPr>
          <a:xfrm>
            <a:off x="2231390" y="4456430"/>
            <a:ext cx="146050" cy="201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>
            <a:stCxn id="7" idx="6"/>
            <a:endCxn id="15" idx="2"/>
          </p:cNvCxnSpPr>
          <p:nvPr/>
        </p:nvCxnSpPr>
        <p:spPr>
          <a:xfrm>
            <a:off x="2284095" y="4329430"/>
            <a:ext cx="518795" cy="71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>
            <a:stCxn id="15" idx="0"/>
            <a:endCxn id="17" idx="4"/>
          </p:cNvCxnSpPr>
          <p:nvPr/>
        </p:nvCxnSpPr>
        <p:spPr>
          <a:xfrm flipV="1">
            <a:off x="2983230" y="3872230"/>
            <a:ext cx="158115" cy="348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>
            <a:stCxn id="10" idx="6"/>
            <a:endCxn id="17" idx="2"/>
          </p:cNvCxnSpPr>
          <p:nvPr/>
        </p:nvCxnSpPr>
        <p:spPr>
          <a:xfrm flipV="1">
            <a:off x="2687320" y="3692525"/>
            <a:ext cx="273685" cy="40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>
            <a:stCxn id="8" idx="5"/>
            <a:endCxn id="17" idx="0"/>
          </p:cNvCxnSpPr>
          <p:nvPr/>
        </p:nvCxnSpPr>
        <p:spPr>
          <a:xfrm>
            <a:off x="3008630" y="3151505"/>
            <a:ext cx="132715" cy="360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" name="直接连接符 30"/>
          <p:cNvCxnSpPr>
            <a:stCxn id="11" idx="6"/>
            <a:endCxn id="8" idx="0"/>
          </p:cNvCxnSpPr>
          <p:nvPr/>
        </p:nvCxnSpPr>
        <p:spPr>
          <a:xfrm>
            <a:off x="2485390" y="2565400"/>
            <a:ext cx="396240" cy="2787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>
            <a:stCxn id="5" idx="2"/>
            <a:endCxn id="12" idx="0"/>
          </p:cNvCxnSpPr>
          <p:nvPr/>
        </p:nvCxnSpPr>
        <p:spPr>
          <a:xfrm flipH="1">
            <a:off x="1743075" y="3176905"/>
            <a:ext cx="224155" cy="4298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3" name="直接连接符 32"/>
          <p:cNvCxnSpPr>
            <a:stCxn id="6" idx="5"/>
            <a:endCxn id="12" idx="1"/>
          </p:cNvCxnSpPr>
          <p:nvPr/>
        </p:nvCxnSpPr>
        <p:spPr>
          <a:xfrm>
            <a:off x="1352550" y="3340735"/>
            <a:ext cx="262890" cy="3187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4" name="直接连接符 33"/>
          <p:cNvCxnSpPr>
            <a:stCxn id="14" idx="6"/>
            <a:endCxn id="12" idx="3"/>
          </p:cNvCxnSpPr>
          <p:nvPr/>
        </p:nvCxnSpPr>
        <p:spPr>
          <a:xfrm>
            <a:off x="1169670" y="3896995"/>
            <a:ext cx="445770" cy="17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7" name="直接连接符 36"/>
          <p:cNvCxnSpPr>
            <a:stCxn id="5" idx="5"/>
            <a:endCxn id="10" idx="0"/>
          </p:cNvCxnSpPr>
          <p:nvPr/>
        </p:nvCxnSpPr>
        <p:spPr>
          <a:xfrm>
            <a:off x="2274570" y="3303905"/>
            <a:ext cx="233045" cy="2482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" name="直接连接符 37"/>
          <p:cNvCxnSpPr>
            <a:stCxn id="12" idx="4"/>
            <a:endCxn id="7" idx="1"/>
          </p:cNvCxnSpPr>
          <p:nvPr/>
        </p:nvCxnSpPr>
        <p:spPr>
          <a:xfrm>
            <a:off x="1743075" y="3966845"/>
            <a:ext cx="233680" cy="234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>
            <a:stCxn id="5" idx="0"/>
            <a:endCxn id="11" idx="4"/>
          </p:cNvCxnSpPr>
          <p:nvPr/>
        </p:nvCxnSpPr>
        <p:spPr>
          <a:xfrm flipV="1">
            <a:off x="2147570" y="2745105"/>
            <a:ext cx="158115" cy="251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>
            <a:stCxn id="5" idx="6"/>
            <a:endCxn id="8" idx="2"/>
          </p:cNvCxnSpPr>
          <p:nvPr/>
        </p:nvCxnSpPr>
        <p:spPr>
          <a:xfrm flipV="1">
            <a:off x="2327275" y="3024505"/>
            <a:ext cx="37401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3" name="直接连接符 42"/>
          <p:cNvCxnSpPr>
            <a:stCxn id="7" idx="7"/>
            <a:endCxn id="10" idx="3"/>
          </p:cNvCxnSpPr>
          <p:nvPr/>
        </p:nvCxnSpPr>
        <p:spPr>
          <a:xfrm flipV="1">
            <a:off x="2231390" y="3859530"/>
            <a:ext cx="148590" cy="342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2147570" y="2332355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47" name="文本框 46"/>
          <p:cNvSpPr txBox="1"/>
          <p:nvPr/>
        </p:nvSpPr>
        <p:spPr>
          <a:xfrm>
            <a:off x="2710815" y="280987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5</a:t>
            </a:r>
            <a:endParaRPr lang="en-US" altLang="zh-CN" b="0"/>
          </a:p>
        </p:txBody>
      </p:sp>
      <p:sp>
        <p:nvSpPr>
          <p:cNvPr id="48" name="文本框 47"/>
          <p:cNvSpPr txBox="1"/>
          <p:nvPr/>
        </p:nvSpPr>
        <p:spPr>
          <a:xfrm>
            <a:off x="2881630" y="346202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14</a:t>
            </a:r>
            <a:endParaRPr lang="en-US" altLang="zh-CN" b="0"/>
          </a:p>
        </p:txBody>
      </p:sp>
      <p:sp>
        <p:nvSpPr>
          <p:cNvPr id="49" name="文本框 48"/>
          <p:cNvSpPr txBox="1"/>
          <p:nvPr/>
        </p:nvSpPr>
        <p:spPr>
          <a:xfrm>
            <a:off x="2710815" y="414909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13</a:t>
            </a:r>
            <a:endParaRPr lang="en-US" altLang="zh-CN" b="0"/>
          </a:p>
        </p:txBody>
      </p:sp>
      <p:sp>
        <p:nvSpPr>
          <p:cNvPr id="50" name="文本框 49"/>
          <p:cNvSpPr txBox="1"/>
          <p:nvPr/>
        </p:nvSpPr>
        <p:spPr>
          <a:xfrm>
            <a:off x="2142490" y="460946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12</a:t>
            </a:r>
            <a:endParaRPr lang="en-US" altLang="zh-CN" b="0"/>
          </a:p>
        </p:txBody>
      </p:sp>
      <p:sp>
        <p:nvSpPr>
          <p:cNvPr id="51" name="文本框 50"/>
          <p:cNvSpPr txBox="1"/>
          <p:nvPr/>
        </p:nvSpPr>
        <p:spPr>
          <a:xfrm>
            <a:off x="1405255" y="460819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52" name="文本框 51"/>
          <p:cNvSpPr txBox="1"/>
          <p:nvPr/>
        </p:nvSpPr>
        <p:spPr>
          <a:xfrm>
            <a:off x="973455" y="424370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10</a:t>
            </a:r>
            <a:endParaRPr lang="en-US" altLang="zh-CN" b="0"/>
          </a:p>
        </p:txBody>
      </p:sp>
      <p:sp>
        <p:nvSpPr>
          <p:cNvPr id="35" name="文本框 34"/>
          <p:cNvSpPr txBox="1"/>
          <p:nvPr/>
        </p:nvSpPr>
        <p:spPr>
          <a:xfrm>
            <a:off x="809625" y="364490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9</a:t>
            </a:r>
            <a:endParaRPr lang="en-US" altLang="zh-CN" b="0"/>
          </a:p>
        </p:txBody>
      </p:sp>
      <p:sp>
        <p:nvSpPr>
          <p:cNvPr id="55" name="文本框 54"/>
          <p:cNvSpPr txBox="1"/>
          <p:nvPr/>
        </p:nvSpPr>
        <p:spPr>
          <a:xfrm>
            <a:off x="1045210" y="2983230"/>
            <a:ext cx="34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8</a:t>
            </a:r>
            <a:endParaRPr lang="en-US" altLang="zh-CN" b="0"/>
          </a:p>
        </p:txBody>
      </p:sp>
      <p:sp>
        <p:nvSpPr>
          <p:cNvPr id="57" name="文本框 56"/>
          <p:cNvSpPr txBox="1"/>
          <p:nvPr/>
        </p:nvSpPr>
        <p:spPr>
          <a:xfrm>
            <a:off x="1486535" y="253619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7</a:t>
            </a:r>
            <a:endParaRPr lang="en-US" altLang="zh-CN" b="0"/>
          </a:p>
        </p:txBody>
      </p:sp>
      <p:sp>
        <p:nvSpPr>
          <p:cNvPr id="58" name="文本框 57"/>
          <p:cNvSpPr txBox="1"/>
          <p:nvPr/>
        </p:nvSpPr>
        <p:spPr>
          <a:xfrm>
            <a:off x="1933575" y="29464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60" name="文本框 59"/>
          <p:cNvSpPr txBox="1"/>
          <p:nvPr/>
        </p:nvSpPr>
        <p:spPr>
          <a:xfrm>
            <a:off x="1572260" y="3573145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62" name="文本框 61"/>
          <p:cNvSpPr txBox="1"/>
          <p:nvPr/>
        </p:nvSpPr>
        <p:spPr>
          <a:xfrm>
            <a:off x="1916430" y="407670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63" name="文本框 62"/>
          <p:cNvSpPr txBox="1"/>
          <p:nvPr/>
        </p:nvSpPr>
        <p:spPr>
          <a:xfrm>
            <a:off x="2341245" y="3482340"/>
            <a:ext cx="35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4</a:t>
            </a:r>
            <a:endParaRPr lang="en-US" altLang="zh-CN" b="0"/>
          </a:p>
        </p:txBody>
      </p:sp>
      <p:sp>
        <p:nvSpPr>
          <p:cNvPr id="36" name="椭圆 35"/>
          <p:cNvSpPr/>
          <p:nvPr/>
        </p:nvSpPr>
        <p:spPr>
          <a:xfrm>
            <a:off x="7452995" y="314134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771390" y="3176905"/>
            <a:ext cx="360045" cy="36004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71390" y="312674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6</a:t>
            </a:r>
            <a:endParaRPr lang="en-US" altLang="zh-CN" b="0"/>
          </a:p>
        </p:txBody>
      </p:sp>
      <p:sp>
        <p:nvSpPr>
          <p:cNvPr id="56" name="文本框 55"/>
          <p:cNvSpPr txBox="1"/>
          <p:nvPr/>
        </p:nvSpPr>
        <p:spPr>
          <a:xfrm>
            <a:off x="7382510" y="3091815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11</a:t>
            </a:r>
            <a:endParaRPr lang="en-US" altLang="zh-CN" b="0"/>
          </a:p>
        </p:txBody>
      </p:sp>
      <p:sp>
        <p:nvSpPr>
          <p:cNvPr id="61" name="椭圆 60"/>
          <p:cNvSpPr/>
          <p:nvPr/>
        </p:nvSpPr>
        <p:spPr>
          <a:xfrm rot="1920000">
            <a:off x="6508750" y="2582545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5638800" y="316865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65" name="直接连接符 64"/>
          <p:cNvCxnSpPr>
            <a:stCxn id="61" idx="3"/>
            <a:endCxn id="64" idx="0"/>
          </p:cNvCxnSpPr>
          <p:nvPr/>
        </p:nvCxnSpPr>
        <p:spPr>
          <a:xfrm flipH="1">
            <a:off x="5998845" y="2802890"/>
            <a:ext cx="514350" cy="5461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6" name="文本框 65"/>
          <p:cNvSpPr txBox="1"/>
          <p:nvPr/>
        </p:nvSpPr>
        <p:spPr>
          <a:xfrm>
            <a:off x="5222240" y="2924810"/>
            <a:ext cx="544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67" name="文本框 66"/>
          <p:cNvSpPr txBox="1"/>
          <p:nvPr/>
        </p:nvSpPr>
        <p:spPr>
          <a:xfrm>
            <a:off x="5939790" y="3688715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sp>
        <p:nvSpPr>
          <p:cNvPr id="68" name="椭圆 67"/>
          <p:cNvSpPr/>
          <p:nvPr/>
        </p:nvSpPr>
        <p:spPr>
          <a:xfrm rot="3360000">
            <a:off x="6341745" y="4121150"/>
            <a:ext cx="360045" cy="360045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itchFamily="2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5985510" y="3281045"/>
            <a:ext cx="435610" cy="8712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0" name="文本框 69"/>
          <p:cNvSpPr txBox="1"/>
          <p:nvPr/>
        </p:nvSpPr>
        <p:spPr>
          <a:xfrm>
            <a:off x="6374765" y="408749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71" name="文本框 70"/>
          <p:cNvSpPr txBox="1"/>
          <p:nvPr/>
        </p:nvSpPr>
        <p:spPr>
          <a:xfrm>
            <a:off x="6513195" y="251460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cxnSp>
        <p:nvCxnSpPr>
          <p:cNvPr id="73" name="直接连接符 72"/>
          <p:cNvCxnSpPr>
            <a:stCxn id="61" idx="5"/>
            <a:endCxn id="68" idx="1"/>
          </p:cNvCxnSpPr>
          <p:nvPr/>
        </p:nvCxnSpPr>
        <p:spPr>
          <a:xfrm flipH="1">
            <a:off x="6556375" y="2938145"/>
            <a:ext cx="172720" cy="1186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4" name="文本框 73"/>
          <p:cNvSpPr txBox="1"/>
          <p:nvPr/>
        </p:nvSpPr>
        <p:spPr>
          <a:xfrm>
            <a:off x="5939790" y="256413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76" name="文本框 75"/>
          <p:cNvSpPr txBox="1"/>
          <p:nvPr/>
        </p:nvSpPr>
        <p:spPr>
          <a:xfrm>
            <a:off x="6374765" y="3208020"/>
            <a:ext cx="52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0"/>
              <a:t>1</a:t>
            </a:r>
            <a:endParaRPr lang="en-US" altLang="zh-CN" sz="2000" b="0"/>
          </a:p>
        </p:txBody>
      </p:sp>
      <p:cxnSp>
        <p:nvCxnSpPr>
          <p:cNvPr id="80" name="直接连接符 79"/>
          <p:cNvCxnSpPr>
            <a:stCxn id="39" idx="6"/>
            <a:endCxn id="64" idx="4"/>
          </p:cNvCxnSpPr>
          <p:nvPr/>
        </p:nvCxnSpPr>
        <p:spPr>
          <a:xfrm flipV="1">
            <a:off x="5131435" y="3348990"/>
            <a:ext cx="507365" cy="8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2" name="直接连接符 81"/>
          <p:cNvCxnSpPr/>
          <p:nvPr/>
        </p:nvCxnSpPr>
        <p:spPr>
          <a:xfrm flipH="1">
            <a:off x="6734810" y="5208270"/>
            <a:ext cx="24765" cy="209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3" name="直接连接符 82"/>
          <p:cNvCxnSpPr>
            <a:stCxn id="61" idx="6"/>
            <a:endCxn id="36" idx="1"/>
          </p:cNvCxnSpPr>
          <p:nvPr/>
        </p:nvCxnSpPr>
        <p:spPr>
          <a:xfrm>
            <a:off x="6841490" y="2858135"/>
            <a:ext cx="664210" cy="335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4" name="直接连接符 83"/>
          <p:cNvCxnSpPr>
            <a:stCxn id="68" idx="0"/>
            <a:endCxn id="36" idx="3"/>
          </p:cNvCxnSpPr>
          <p:nvPr/>
        </p:nvCxnSpPr>
        <p:spPr>
          <a:xfrm flipV="1">
            <a:off x="6671310" y="3448685"/>
            <a:ext cx="834390" cy="751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5" name="文本框 84"/>
          <p:cNvSpPr txBox="1"/>
          <p:nvPr/>
        </p:nvSpPr>
        <p:spPr>
          <a:xfrm>
            <a:off x="7042785" y="265938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2</a:t>
            </a:r>
            <a:endParaRPr lang="en-US" altLang="zh-CN" b="0"/>
          </a:p>
        </p:txBody>
      </p:sp>
      <p:sp>
        <p:nvSpPr>
          <p:cNvPr id="86" name="文本框 85"/>
          <p:cNvSpPr txBox="1"/>
          <p:nvPr/>
        </p:nvSpPr>
        <p:spPr>
          <a:xfrm>
            <a:off x="6976110" y="3800475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3</a:t>
            </a:r>
            <a:endParaRPr lang="en-US" altLang="zh-CN" b="0"/>
          </a:p>
        </p:txBody>
      </p:sp>
      <p:sp>
        <p:nvSpPr>
          <p:cNvPr id="87" name="文本框 86"/>
          <p:cNvSpPr txBox="1"/>
          <p:nvPr/>
        </p:nvSpPr>
        <p:spPr>
          <a:xfrm>
            <a:off x="5668010" y="3112770"/>
            <a:ext cx="529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0"/>
              <a:t>1</a:t>
            </a:r>
            <a:endParaRPr lang="en-US" altLang="zh-CN" b="0"/>
          </a:p>
        </p:txBody>
      </p:sp>
      <p:sp>
        <p:nvSpPr>
          <p:cNvPr id="88" name="文本框 87"/>
          <p:cNvSpPr txBox="1"/>
          <p:nvPr/>
        </p:nvSpPr>
        <p:spPr>
          <a:xfrm>
            <a:off x="5767070" y="4704080"/>
            <a:ext cx="1293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Sketch</a:t>
            </a:r>
            <a:endParaRPr lang="en-US" altLang="zh-CN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3" grpId="0"/>
      <p:bldP spid="36" grpId="0" bldLvl="0" animBg="1"/>
      <p:bldP spid="56" grpId="0"/>
      <p:bldP spid="61" grpId="0" bldLvl="0" animBg="1"/>
      <p:bldP spid="64" grpId="0" bldLvl="0" animBg="1"/>
      <p:bldP spid="67" grpId="0"/>
      <p:bldP spid="68" grpId="0" bldLvl="0" animBg="1"/>
      <p:bldP spid="70" grpId="0"/>
      <p:bldP spid="71" grpId="0"/>
      <p:bldP spid="74" grpId="0"/>
      <p:bldP spid="76" grpId="0"/>
      <p:bldP spid="66" grpId="0"/>
      <p:bldP spid="66" grpId="1"/>
      <p:bldP spid="85" grpId="0"/>
      <p:bldP spid="86" grpId="0"/>
      <p:bldP spid="87" grpId="1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Query-by-sketch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96240" y="2061210"/>
            <a:ext cx="9578340" cy="2406015"/>
          </a:xfrm>
        </p:spPr>
        <p:txBody>
          <a:bodyPr/>
          <a:lstStyle/>
          <a:p>
            <a:r>
              <a:rPr lang="en-US" altLang="zh-CN" dirty="0"/>
              <a:t>Three key ideas</a:t>
            </a:r>
            <a:r>
              <a:rPr lang="zh-CN" altLang="en-AU" dirty="0"/>
              <a:t>：</a:t>
            </a:r>
            <a:endParaRPr lang="en-AU" dirty="0"/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r>
              <a:rPr lang="en-US" alt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Labelling scheme-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通过预计算，使用少量地标，构造一个紧凑且小尺寸的标签方案</a:t>
            </a:r>
            <a:r>
              <a:rPr lang="en-US" alt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  <a:endParaRPr lang="en-A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r>
              <a:rPr lang="en-US" alt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 sketching-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使用标签有效地计算总结了查询答案中最短路径的重要结构的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sketch</a:t>
            </a:r>
            <a:r>
              <a:rPr lang="en-US" altLang="en-A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  <a:endParaRPr lang="en-US" altLang="en-A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en-AU" sz="2000" b="1" dirty="0"/>
              <a:t>Guided searching-</a:t>
            </a:r>
            <a:r>
              <a:rPr lang="zh-CN" altLang="en-US" sz="2000" b="1" dirty="0"/>
              <a:t>在草图的“引导”下计算稀疏图上的最短路径。</a:t>
            </a:r>
            <a:endParaRPr lang="en-AU" sz="2000" b="1" dirty="0"/>
          </a:p>
          <a:p>
            <a:pPr marL="4572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	</a:t>
            </a:r>
            <a:endParaRPr lang="en-AU" sz="2800" b="0" dirty="0">
              <a:solidFill>
                <a:schemeClr val="bg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3"/>
    </mc:Choice>
    <mc:Fallback>
      <p:transition spd="slow" advTm="3866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Guided Searching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59735"/>
            <a:ext cx="2106930" cy="2705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2747645"/>
            <a:ext cx="702310" cy="258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2204720"/>
            <a:ext cx="1750060" cy="1704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30" y="4436745"/>
            <a:ext cx="2420620" cy="1228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0215" y="1216660"/>
            <a:ext cx="8913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从 G 中删除 所有地标以及与这些地标相关的所有边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0215" y="1744345"/>
            <a:ext cx="72440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搜索草图捕获的最短路径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4076700"/>
            <a:ext cx="935990" cy="537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90" y="2351405"/>
            <a:ext cx="1636395" cy="19386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00" y="4436745"/>
            <a:ext cx="1551940" cy="1929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125" y="3129915"/>
            <a:ext cx="768985" cy="22561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475" y="3284855"/>
            <a:ext cx="1669415" cy="2025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7639 0.115556 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7639 0.115556 " pathEditMode="relative" ptsTypes="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7639 0.115556 " pathEditMode="relative" ptsTypes="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7639 0.115556 " pathEditMode="relative" ptsTypes="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685800" y="2747962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sz="4800" kern="0" dirty="0"/>
              <a:t>实验</a:t>
            </a:r>
            <a:r>
              <a:rPr lang="zh-CN" altLang="en-US" sz="4800" kern="0" dirty="0"/>
              <a:t>结果</a:t>
            </a:r>
            <a:endParaRPr lang="zh-CN" altLang="en-US" sz="4800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"/>
    </mc:Choice>
    <mc:Fallback>
      <p:transition spd="slow" advTm="361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204864"/>
            <a:ext cx="8407294" cy="3725589"/>
          </a:xfrm>
        </p:spPr>
        <p:txBody>
          <a:bodyPr/>
          <a:lstStyle/>
          <a:p>
            <a:r>
              <a:rPr lang="zh-CN" altLang="en-US" sz="2400" dirty="0"/>
              <a:t>基于搜索的方法</a:t>
            </a:r>
            <a:r>
              <a:rPr lang="en-US" altLang="zh-CN" sz="2400" dirty="0"/>
              <a:t>:</a:t>
            </a:r>
            <a:endParaRPr lang="en-AU" altLang="zh-CN" sz="2400" dirty="0"/>
          </a:p>
          <a:p>
            <a:pPr lvl="1"/>
            <a:r>
              <a:rPr lang="en-US" altLang="en-AU" sz="2000" dirty="0"/>
              <a:t>Bi-directional BFS(Bi-BFS)</a:t>
            </a:r>
            <a:endParaRPr lang="en-US" altLang="en-AU" sz="2000" dirty="0"/>
          </a:p>
          <a:p>
            <a:pPr marL="457200" lvl="1" indent="0">
              <a:buNone/>
            </a:pPr>
            <a:endParaRPr lang="en-AU" altLang="zh-CN" sz="2000" dirty="0"/>
          </a:p>
          <a:p>
            <a:r>
              <a:rPr kumimoji="1" lang="zh-CN" altLang="en-US" sz="2400" dirty="0"/>
              <a:t>基于标签的方法</a:t>
            </a:r>
            <a:r>
              <a:rPr kumimoji="1" lang="en-US" altLang="zh-CN" sz="2400" dirty="0"/>
              <a:t>: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Pruned path labelling (PPL)</a:t>
            </a:r>
            <a:endParaRPr kumimoji="1" lang="en-US" altLang="zh-CN" sz="2000" dirty="0"/>
          </a:p>
          <a:p>
            <a:pPr lvl="1"/>
            <a:r>
              <a:rPr lang="en-US" altLang="en-AU" sz="2000" dirty="0"/>
              <a:t>Parent pruned path labelling (ParentPPL)</a:t>
            </a:r>
            <a:endParaRPr lang="en-AU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475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AU" dirty="0"/>
              <a:t>作者根据基线评估草图查询（QbS）：</a:t>
            </a:r>
            <a:endParaRPr lang="en-US" altLang="en-A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zh-CN" altLang="en-AU" sz="4800" dirty="0"/>
              <a:t>研究</a:t>
            </a:r>
            <a:r>
              <a:rPr lang="zh-CN" altLang="en-AU" sz="4800" dirty="0"/>
              <a:t>背景</a:t>
            </a:r>
            <a:endParaRPr lang="zh-CN" altLang="en-AU" sz="4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"/>
    </mc:Choice>
    <mc:Fallback>
      <p:transition spd="slow" advTm="156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475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数据集：12个真实世界</a:t>
            </a:r>
            <a:r>
              <a:rPr lang="zh-CN" altLang="en-US" dirty="0"/>
              <a:t>中的</a:t>
            </a:r>
            <a:r>
              <a:rPr lang="en-US" altLang="en-AU" dirty="0"/>
              <a:t>复杂网络</a:t>
            </a:r>
            <a:endParaRPr lang="en-US" altLang="en-AU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16430"/>
            <a:ext cx="9144000" cy="33013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475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Q1: QbS构建标签的效率如何？</a:t>
            </a:r>
            <a:endParaRPr lang="en-US" altLang="en-AU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988820"/>
            <a:ext cx="5605780" cy="4255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5085080"/>
            <a:ext cx="3178175" cy="6508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475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Q2: QbS在标签</a:t>
            </a:r>
            <a:r>
              <a:rPr lang="zh-CN" altLang="en-US" dirty="0"/>
              <a:t>大小</a:t>
            </a:r>
            <a:r>
              <a:rPr lang="en-US" altLang="en-AU" dirty="0"/>
              <a:t>方面的表现如何？</a:t>
            </a:r>
            <a:endParaRPr lang="en-US" altLang="en-AU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844675"/>
            <a:ext cx="6791960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4753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Q3: QbS在查询时间方面的表现如何？</a:t>
            </a:r>
            <a:endParaRPr lang="en-US" altLang="en-AU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844675"/>
            <a:ext cx="7172325" cy="4246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460" y="1268730"/>
            <a:ext cx="8968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Q4: “草图”在多大程度上有助于提高性能？</a:t>
            </a:r>
            <a:endParaRPr lang="en-US" altLang="en-AU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93645"/>
            <a:ext cx="9144000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7315" y="1268730"/>
            <a:ext cx="91433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Q5: 地标的数量如何影响性能？</a:t>
            </a:r>
            <a:endParaRPr lang="en-US" altLang="en-AU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60575"/>
            <a:ext cx="9144000" cy="2111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4580890"/>
            <a:ext cx="9144000" cy="18326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7315" y="1268730"/>
            <a:ext cx="91433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AU" dirty="0"/>
              <a:t>Q5:  地标的数量如何影响性能？  </a:t>
            </a:r>
            <a:endParaRPr lang="en-US" altLang="en-AU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8550"/>
            <a:ext cx="9144000" cy="21202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806BD-A5F0-4A34-A4DD-364182D94B64}" type="slidenum">
              <a:rPr lang="zh-CN" altLang="en-US" smtClean="0"/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685800" y="2747962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anose="020B0604030504040204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anose="020B0604030504040204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sz="4800" kern="0" dirty="0"/>
              <a:t>总结</a:t>
            </a:r>
            <a:endParaRPr lang="zh-CN" altLang="en-US" sz="4800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"/>
    </mc:Choice>
    <mc:Fallback>
      <p:transition spd="slow" advTm="361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-324485" y="1196975"/>
            <a:ext cx="89236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indent="0">
              <a:buNone/>
            </a:pPr>
            <a:r>
              <a:rPr lang="zh-CN" altLang="en-US" sz="1800" dirty="0">
                <a:sym typeface="+mn-ea"/>
              </a:rPr>
              <a:t>（</a:t>
            </a:r>
            <a:r>
              <a:rPr lang="en-US" altLang="zh-CN" sz="1800" dirty="0">
                <a:sym typeface="+mn-ea"/>
              </a:rPr>
              <a:t>1</a:t>
            </a:r>
            <a:r>
              <a:rPr lang="zh-CN" altLang="en-US" sz="1800" dirty="0">
                <a:sym typeface="+mn-ea"/>
              </a:rPr>
              <a:t>）构建标记方案</a:t>
            </a:r>
            <a:r>
              <a:rPr lang="en-US" altLang="en-AU" sz="1800" dirty="0">
                <a:sym typeface="+mn-ea"/>
              </a:rPr>
              <a:t>-</a:t>
            </a:r>
            <a:r>
              <a:rPr lang="zh-CN" altLang="en-US" sz="1800" dirty="0">
                <a:sym typeface="+mn-ea"/>
              </a:rPr>
              <a:t>通过预计算，使用少量地标，构造一个紧凑且小尺寸的标签方案</a:t>
            </a:r>
            <a:r>
              <a:rPr lang="en-US" altLang="en-AU" sz="1800" dirty="0">
                <a:sym typeface="+mn-ea"/>
              </a:rPr>
              <a:t>;</a:t>
            </a:r>
            <a:endParaRPr lang="en-AU" sz="1800" dirty="0"/>
          </a:p>
          <a:p>
            <a:pPr marL="457200" lvl="1" indent="0">
              <a:buNone/>
            </a:pPr>
            <a:r>
              <a:rPr lang="zh-CN" altLang="en-US" sz="1800" dirty="0">
                <a:sym typeface="+mn-ea"/>
              </a:rPr>
              <a:t>（</a:t>
            </a:r>
            <a:r>
              <a:rPr lang="en-US" altLang="zh-CN" sz="1800" dirty="0">
                <a:sym typeface="+mn-ea"/>
              </a:rPr>
              <a:t>2</a:t>
            </a:r>
            <a:r>
              <a:rPr lang="zh-CN" altLang="en-US" sz="1800" dirty="0">
                <a:sym typeface="+mn-ea"/>
              </a:rPr>
              <a:t>）计算草图</a:t>
            </a:r>
            <a:r>
              <a:rPr lang="en-US" altLang="en-AU" sz="1800" dirty="0">
                <a:sym typeface="+mn-ea"/>
              </a:rPr>
              <a:t>-</a:t>
            </a:r>
            <a:r>
              <a:rPr lang="zh-CN" altLang="en-US" sz="1800" dirty="0">
                <a:sym typeface="+mn-ea"/>
              </a:rPr>
              <a:t>使用标签有效地计算总结了查询答案中最短路径的重要结构的</a:t>
            </a:r>
            <a:r>
              <a:rPr lang="en-US" altLang="zh-CN" sz="1800" dirty="0">
                <a:sym typeface="+mn-ea"/>
              </a:rPr>
              <a:t>sketch</a:t>
            </a:r>
            <a:r>
              <a:rPr lang="en-US" altLang="en-AU" sz="1800" dirty="0">
                <a:sym typeface="+mn-ea"/>
              </a:rPr>
              <a:t>;</a:t>
            </a:r>
            <a:endParaRPr lang="en-US" altLang="en-AU" sz="1800" dirty="0"/>
          </a:p>
          <a:p>
            <a:pPr marL="457200" lvl="1" indent="0">
              <a:buNone/>
            </a:pPr>
            <a:r>
              <a:rPr lang="zh-CN" altLang="en-US" sz="1800" dirty="0">
                <a:sym typeface="+mn-ea"/>
              </a:rPr>
              <a:t>（</a:t>
            </a:r>
            <a:r>
              <a:rPr lang="en-US" altLang="zh-CN" sz="1800" dirty="0">
                <a:sym typeface="+mn-ea"/>
              </a:rPr>
              <a:t>3</a:t>
            </a:r>
            <a:r>
              <a:rPr lang="zh-CN" altLang="en-US" sz="1800" dirty="0">
                <a:sym typeface="+mn-ea"/>
              </a:rPr>
              <a:t>）执行引导搜索</a:t>
            </a:r>
            <a:r>
              <a:rPr lang="en-US" altLang="en-AU" sz="1800" dirty="0">
                <a:sym typeface="+mn-ea"/>
              </a:rPr>
              <a:t>-</a:t>
            </a:r>
            <a:r>
              <a:rPr lang="zh-CN" altLang="en-US" sz="1800" dirty="0">
                <a:sym typeface="+mn-ea"/>
              </a:rPr>
              <a:t>在草图的“引导”下计算稀疏图上的最短路径。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2673350"/>
            <a:ext cx="9179560" cy="2127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429000"/>
            <a:ext cx="89236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altLang="zh-CN" sz="1800"/>
              <a:t>QbS</a:t>
            </a:r>
            <a:r>
              <a:rPr lang="zh-CN" altLang="en-US" sz="1800"/>
              <a:t>提高效率的</a:t>
            </a:r>
            <a:r>
              <a:rPr lang="zh-CN" altLang="en-US" sz="1800"/>
              <a:t>来源：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具有高中心性的部分被稀疏化。尽管仅仅去除少量的地标并不能显著减少整个图中的边的数量，但查询所遍历的边的数量却显著</a:t>
            </a:r>
            <a:r>
              <a:rPr lang="zh-CN" altLang="en-US" sz="1800"/>
              <a:t>减少。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使用草图来指导每个查询的搜索，进一步减少了被遍历的边的</a:t>
            </a:r>
            <a:r>
              <a:rPr lang="zh-CN" altLang="en-US" sz="1800"/>
              <a:t>数量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当两个或多个地标出现在一条最短路径上时，</a:t>
            </a:r>
            <a:r>
              <a:rPr lang="en-US" altLang="zh-CN" sz="1800"/>
              <a:t>QbS</a:t>
            </a:r>
            <a:r>
              <a:rPr lang="zh-CN" altLang="en-US" sz="1800"/>
              <a:t>可以避免计算高度数地标之间的最短路径，因为这些最短路径可以预先</a:t>
            </a:r>
            <a:r>
              <a:rPr lang="zh-CN" altLang="en-US" sz="1800"/>
              <a:t>计算。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endParaRPr lang="zh-CN" altLang="en-US" sz="1800"/>
          </a:p>
        </p:txBody>
      </p:sp>
      <p:sp>
        <p:nvSpPr>
          <p:cNvPr id="10" name="文本框 9"/>
          <p:cNvSpPr txBox="1"/>
          <p:nvPr/>
        </p:nvSpPr>
        <p:spPr>
          <a:xfrm>
            <a:off x="-17780" y="5229225"/>
            <a:ext cx="89236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zh-CN" altLang="en-US" sz="1800"/>
              <a:t>优势：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它可以在大型网络上</a:t>
            </a:r>
            <a:r>
              <a:rPr lang="zh-CN" altLang="en-US" sz="1800"/>
              <a:t>扩展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百万条边的数据集的标注构建需要10秒，最大的数据集ClueWeb09的标注构建需要半小时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对于具有数十亿条边的图，回答查询只需要大约 0.01 - 0.5 秒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0463 " pathEditMode="relative" ptsTypes="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1196975"/>
            <a:ext cx="9179560" cy="2127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429000"/>
            <a:ext cx="89236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altLang="zh-CN" sz="1800"/>
              <a:t>QbS</a:t>
            </a:r>
            <a:r>
              <a:rPr lang="zh-CN" altLang="en-US" sz="1800"/>
              <a:t>提高效率的</a:t>
            </a:r>
            <a:r>
              <a:rPr lang="zh-CN" altLang="en-US" sz="1800"/>
              <a:t>来源：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具有高中心性的部分被稀疏化。尽管仅仅去除少量的地标并不能显著减少整个图中的边的数量，但查询所遍历的边的数量却显著</a:t>
            </a:r>
            <a:r>
              <a:rPr lang="zh-CN" altLang="en-US" sz="1800"/>
              <a:t>减少。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使用草图来指导每个查询的搜索，进一步减少了被遍历的边的</a:t>
            </a:r>
            <a:r>
              <a:rPr lang="zh-CN" altLang="en-US" sz="1800"/>
              <a:t>数量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当两个或多个地标出现在一条最短路径上时，</a:t>
            </a:r>
            <a:r>
              <a:rPr lang="en-US" altLang="zh-CN" sz="1800"/>
              <a:t>QbS</a:t>
            </a:r>
            <a:r>
              <a:rPr lang="zh-CN" altLang="en-US" sz="1800"/>
              <a:t>可以避免计算高度数地标之间的最短路径，因为这些最短路径可以预先</a:t>
            </a:r>
            <a:r>
              <a:rPr lang="zh-CN" altLang="en-US" sz="1800"/>
              <a:t>计算。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endParaRPr lang="zh-CN" altLang="en-US" sz="1800"/>
          </a:p>
        </p:txBody>
      </p:sp>
      <p:sp>
        <p:nvSpPr>
          <p:cNvPr id="10" name="文本框 9"/>
          <p:cNvSpPr txBox="1"/>
          <p:nvPr/>
        </p:nvSpPr>
        <p:spPr>
          <a:xfrm>
            <a:off x="-17780" y="5229225"/>
            <a:ext cx="89236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zh-CN" altLang="en-US" sz="1800"/>
              <a:t>优势：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它可以在大型网络上</a:t>
            </a:r>
            <a:r>
              <a:rPr lang="zh-CN" altLang="en-US" sz="1800"/>
              <a:t>扩展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百万条边的数据集的标注构建需要10秒，最大的数据集ClueWeb09的标注构建需要半小时</a:t>
            </a:r>
            <a:endParaRPr lang="zh-CN" altLang="en-US" sz="180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zh-CN" altLang="en-US" sz="1800"/>
              <a:t>对于具有数十亿条边的图，回答查询只需要大约 0.01 - 0.5 秒</a:t>
            </a:r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0" y="6452870"/>
            <a:ext cx="8923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zh-CN" altLang="en-US" sz="1800"/>
              <a:t>展望：研究地标选择策略来提高</a:t>
            </a:r>
            <a:r>
              <a:rPr lang="zh-CN" altLang="en-US" sz="1800"/>
              <a:t>性能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210185 " pathEditMode="relative" ptsTypes="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19444 " pathEditMode="relative" ptsTypes="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19444 " pathEditMode="relative" ptsTypes="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/>
      <p:bldP spid="9" grpId="2"/>
      <p:bldP spid="10" grpId="2"/>
      <p:bldP spid="7" grpId="1"/>
      <p:bldP spid="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AU" dirty="0"/>
              <a:t>Graph</a:t>
            </a:r>
            <a:endParaRPr lang="en-US" altLang="en-AU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1790" y="1905635"/>
            <a:ext cx="3790950" cy="3046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40" y="4437380"/>
            <a:ext cx="4896485" cy="206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2"/>
    </mc:Choice>
    <mc:Fallback>
      <p:transition spd="slow" advTm="1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39815 " pathEditMode="relative" ptsTypes="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zsjy.gzhu.edu.cn/images/pic_logo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034" b="-7143"/>
          <a:stretch>
            <a:fillRect/>
          </a:stretch>
        </p:blipFill>
        <p:spPr bwMode="auto">
          <a:xfrm>
            <a:off x="35496" y="72508"/>
            <a:ext cx="3463289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614"/>
            <a:ext cx="1113116" cy="1113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14" y="26865"/>
            <a:ext cx="1484186" cy="10686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58042" y="2967335"/>
            <a:ext cx="3627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you!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0"/>
    </mc:Choice>
    <mc:Fallback>
      <p:transition spd="slow" advTm="31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ym typeface="+mn-ea"/>
              </a:rPr>
              <a:t>Introduction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en-AU" sz="2800" b="0" dirty="0">
                <a:solidFill>
                  <a:schemeClr val="tx1"/>
                </a:solidFill>
              </a:rPr>
              <a:t>Shortest path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fundamental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zh-CN" altLang="en-AU" sz="2400" b="0" dirty="0">
                <a:solidFill>
                  <a:schemeClr val="tx1"/>
                </a:solidFill>
              </a:rPr>
              <a:t>找到两个顶点之间的最短路径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2005965"/>
            <a:ext cx="6354445" cy="3079115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/>
        </p:nvSpPr>
        <p:spPr>
          <a:xfrm>
            <a:off x="1475740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一条最短路径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/>
        </p:nvSpPr>
        <p:spPr>
          <a:xfrm>
            <a:off x="3491865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三条最短路径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  <p:sp>
        <p:nvSpPr>
          <p:cNvPr id="13" name="Content Placeholder 4"/>
          <p:cNvSpPr>
            <a:spLocks noGrp="1"/>
          </p:cNvSpPr>
          <p:nvPr/>
        </p:nvSpPr>
        <p:spPr>
          <a:xfrm>
            <a:off x="6012180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七条最短路径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ym typeface="+mn-ea"/>
              </a:rPr>
              <a:t>Introduction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en-AU" sz="2800" b="0" dirty="0">
                <a:solidFill>
                  <a:schemeClr val="tx1"/>
                </a:solidFill>
              </a:rPr>
              <a:t>Shortest path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fundamental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zh-CN" altLang="en-AU" sz="2400" b="0" dirty="0">
                <a:solidFill>
                  <a:schemeClr val="tx1"/>
                </a:solidFill>
              </a:rPr>
              <a:t>找到两个顶点之间的最短路径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0" y="2005965"/>
            <a:ext cx="6354445" cy="3079115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/>
        </p:nvSpPr>
        <p:spPr>
          <a:xfrm>
            <a:off x="1474470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一条最短路径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/>
        </p:nvSpPr>
        <p:spPr>
          <a:xfrm>
            <a:off x="3490595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三条最短路径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  <p:sp>
        <p:nvSpPr>
          <p:cNvPr id="13" name="Content Placeholder 4"/>
          <p:cNvSpPr>
            <a:spLocks noGrp="1"/>
          </p:cNvSpPr>
          <p:nvPr/>
        </p:nvSpPr>
        <p:spPr>
          <a:xfrm>
            <a:off x="6010910" y="5085080"/>
            <a:ext cx="2312670" cy="7651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b="0" dirty="0">
                <a:solidFill>
                  <a:srgbClr val="00B0F0"/>
                </a:solidFill>
              </a:rPr>
              <a:t>七条最短路径</a:t>
            </a:r>
            <a:endParaRPr lang="zh-CN" altLang="en-US" sz="1800" b="0" dirty="0">
              <a:solidFill>
                <a:srgbClr val="00B0F0"/>
              </a:solidFill>
            </a:endParaRPr>
          </a:p>
        </p:txBody>
      </p:sp>
      <p:sp>
        <p:nvSpPr>
          <p:cNvPr id="18" name="Content Placeholder 4" hidden="1"/>
          <p:cNvSpPr>
            <a:spLocks noGrp="1"/>
          </p:cNvSpPr>
          <p:nvPr/>
        </p:nvSpPr>
        <p:spPr>
          <a:xfrm>
            <a:off x="395605" y="5517515"/>
            <a:ext cx="8911590" cy="10071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给一个图</a:t>
            </a:r>
            <a:r>
              <a:rPr lang="en-US" altLang="zh-CN" sz="2400" b="0" dirty="0">
                <a:solidFill>
                  <a:schemeClr val="tx1"/>
                </a:solidFill>
              </a:rPr>
              <a:t>G</a:t>
            </a:r>
            <a:r>
              <a:rPr lang="zh-CN" altLang="en-US" sz="2400" b="0" dirty="0">
                <a:solidFill>
                  <a:schemeClr val="tx1"/>
                </a:solidFill>
              </a:rPr>
              <a:t>，</a:t>
            </a:r>
            <a:r>
              <a:rPr lang="zh-CN" altLang="en-US" sz="2400" b="0" dirty="0">
                <a:solidFill>
                  <a:schemeClr val="tx1"/>
                </a:solidFill>
              </a:rPr>
              <a:t>它包含顶点</a:t>
            </a:r>
            <a:r>
              <a:rPr lang="en-US" altLang="zh-CN" sz="2400" b="0" dirty="0">
                <a:solidFill>
                  <a:schemeClr val="tx1"/>
                </a:solidFill>
              </a:rPr>
              <a:t>u</a:t>
            </a:r>
            <a:r>
              <a:rPr lang="zh-CN" altLang="en-US" sz="2400" b="0" dirty="0">
                <a:solidFill>
                  <a:schemeClr val="tx1"/>
                </a:solidFill>
              </a:rPr>
              <a:t>，</a:t>
            </a:r>
            <a:r>
              <a:rPr lang="en-US" altLang="zh-CN" sz="2400" b="0" dirty="0">
                <a:solidFill>
                  <a:schemeClr val="tx1"/>
                </a:solidFill>
              </a:rPr>
              <a:t>v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3" name="Content Placeholder 4"/>
          <p:cNvSpPr>
            <a:spLocks noGrp="1"/>
          </p:cNvSpPr>
          <p:nvPr/>
        </p:nvSpPr>
        <p:spPr>
          <a:xfrm>
            <a:off x="395605" y="4940935"/>
            <a:ext cx="8911590" cy="6388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距离相同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r>
              <a:rPr lang="zh-CN" altLang="en-US" sz="2400" b="0" dirty="0">
                <a:solidFill>
                  <a:schemeClr val="tx1"/>
                </a:solidFill>
              </a:rPr>
              <a:t>如果只考虑一条最短路径就无法将它们区分出来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24" name="Content Placeholder 4"/>
          <p:cNvSpPr>
            <a:spLocks noGrp="1"/>
          </p:cNvSpPr>
          <p:nvPr/>
        </p:nvSpPr>
        <p:spPr>
          <a:xfrm>
            <a:off x="395605" y="5761990"/>
            <a:ext cx="8911590" cy="6388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当考虑所有最短路径时，会表现出不同的结构</a:t>
            </a:r>
            <a:endParaRPr lang="en-US" altLang="zh-CN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463 " pathEditMode="relative" ptsTypes="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11" grpId="0"/>
      <p:bldP spid="11" grpId="1"/>
      <p:bldP spid="12" grpId="0"/>
      <p:bldP spid="12" grpId="1"/>
      <p:bldP spid="13" grpId="0"/>
      <p:bldP spid="13" grpId="1"/>
      <p:bldP spid="18" grpId="0"/>
      <p:bldP spid="18" grpId="1"/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ym typeface="+mn-ea"/>
              </a:rPr>
              <a:t>Introduction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en-AU" sz="2400" b="0" dirty="0">
                <a:solidFill>
                  <a:schemeClr val="tx1"/>
                </a:solidFill>
              </a:rPr>
              <a:t>Shortest path</a:t>
            </a:r>
            <a:r>
              <a:rPr lang="en-AU" sz="2800" b="0" dirty="0">
                <a:solidFill>
                  <a:schemeClr val="tx1"/>
                </a:solidFill>
              </a:rPr>
              <a:t>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zh-CN" altLang="en-AU" sz="2000" b="0" dirty="0">
                <a:solidFill>
                  <a:schemeClr val="tx1"/>
                </a:solidFill>
              </a:rPr>
              <a:t>找到两个顶点之间的最短路径</a:t>
            </a:r>
            <a:endParaRPr lang="en-AU" sz="20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8" name="Content Placeholder 4"/>
          <p:cNvSpPr>
            <a:spLocks noGrp="1"/>
          </p:cNvSpPr>
          <p:nvPr/>
        </p:nvSpPr>
        <p:spPr>
          <a:xfrm>
            <a:off x="179705" y="2853055"/>
            <a:ext cx="8911590" cy="24822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en-AU" sz="3200" b="0" dirty="0">
                <a:solidFill>
                  <a:schemeClr val="tx1"/>
                </a:solidFill>
              </a:rPr>
              <a:t>Shortest path</a:t>
            </a:r>
            <a:r>
              <a:rPr lang="en-US" altLang="en-AU" sz="3200" b="0" dirty="0">
                <a:solidFill>
                  <a:schemeClr val="tx1"/>
                </a:solidFill>
              </a:rPr>
              <a:t> graph</a:t>
            </a:r>
            <a:r>
              <a:rPr lang="en-AU" sz="2800" b="0" dirty="0">
                <a:solidFill>
                  <a:schemeClr val="tx1"/>
                </a:solidFill>
              </a:rPr>
              <a:t>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800" b="0" dirty="0">
                <a:sym typeface="+mn-ea"/>
              </a:rPr>
              <a:t>给定一个图</a:t>
            </a:r>
            <a:r>
              <a:rPr lang="en-US" altLang="zh-CN" sz="2800" b="0" dirty="0">
                <a:sym typeface="+mn-ea"/>
              </a:rPr>
              <a:t>G</a:t>
            </a:r>
            <a:r>
              <a:rPr lang="zh-CN" altLang="en-US" sz="2800" b="0" dirty="0">
                <a:sym typeface="+mn-ea"/>
              </a:rPr>
              <a:t>包含顶点</a:t>
            </a:r>
            <a:r>
              <a:rPr lang="en-US" altLang="zh-CN" sz="2800" b="0" dirty="0">
                <a:sym typeface="+mn-ea"/>
              </a:rPr>
              <a:t>u</a:t>
            </a:r>
            <a:r>
              <a:rPr lang="zh-CN" altLang="en-US" sz="2800" b="0" dirty="0">
                <a:sym typeface="+mn-ea"/>
              </a:rPr>
              <a:t>，</a:t>
            </a:r>
            <a:r>
              <a:rPr lang="en-US" altLang="zh-CN" sz="2800" b="0" dirty="0">
                <a:sym typeface="+mn-ea"/>
              </a:rPr>
              <a:t>v</a:t>
            </a:r>
            <a:endParaRPr lang="en-AU" sz="2800" b="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b="0" dirty="0">
                <a:sym typeface="+mn-ea"/>
              </a:rPr>
              <a:t>寻找包含u和v之间的所有最短路径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AU" dirty="0">
                <a:sym typeface="+mn-ea"/>
              </a:rPr>
              <a:t>Related Wor</a:t>
            </a:r>
            <a:r>
              <a:rPr lang="en-US" altLang="en-AU" dirty="0">
                <a:sym typeface="+mn-ea"/>
              </a:rPr>
              <a:t>k</a:t>
            </a:r>
            <a:endParaRPr lang="en-US" altLang="en-AU" dirty="0"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zh-CN" altLang="en-US" sz="2400" b="0" dirty="0">
                <a:solidFill>
                  <a:schemeClr val="tx1"/>
                </a:solidFill>
              </a:rPr>
              <a:t>基于搜索的方法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Dijkstra:O(|E|log|V|) query time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Breadth-first search</a:t>
            </a:r>
            <a:r>
              <a:rPr lang="zh-CN" altLang="en-US" sz="2000" b="0" dirty="0">
                <a:solidFill>
                  <a:schemeClr val="tx1"/>
                </a:solidFill>
              </a:rPr>
              <a:t>：O(|E|) query time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8755" y="3606165"/>
            <a:ext cx="3707130" cy="297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AU" dirty="0">
                <a:sym typeface="+mn-ea"/>
              </a:rPr>
              <a:t>Related Wor</a:t>
            </a:r>
            <a:r>
              <a:rPr lang="en-US" altLang="en-AU" dirty="0">
                <a:sym typeface="+mn-ea"/>
              </a:rPr>
              <a:t>k</a:t>
            </a:r>
            <a:endParaRPr lang="en-US" altLang="en-AU" dirty="0"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2410" y="1124585"/>
            <a:ext cx="8911590" cy="2482215"/>
          </a:xfrm>
        </p:spPr>
        <p:txBody>
          <a:bodyPr/>
          <a:lstStyle/>
          <a:p>
            <a:r>
              <a:rPr lang="zh-CN" altLang="en-US" sz="2400" b="0" dirty="0">
                <a:solidFill>
                  <a:schemeClr val="tx1"/>
                </a:solidFill>
              </a:rPr>
              <a:t>基于搜索的方法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Dijkstra:O(|E|log|V|) query time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Breadth-first search</a:t>
            </a:r>
            <a:r>
              <a:rPr lang="zh-CN" altLang="en-US" sz="2000" b="0" dirty="0">
                <a:solidFill>
                  <a:schemeClr val="tx1"/>
                </a:solidFill>
              </a:rPr>
              <a:t>：O(|E|) query time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</a:fld>
            <a:endParaRPr lang="en-US" altLang="zh-CN"/>
          </a:p>
        </p:txBody>
      </p:sp>
      <p:sp>
        <p:nvSpPr>
          <p:cNvPr id="9" name="Content Placeholder 4"/>
          <p:cNvSpPr>
            <a:spLocks noGrp="1"/>
          </p:cNvSpPr>
          <p:nvPr/>
        </p:nvSpPr>
        <p:spPr>
          <a:xfrm>
            <a:off x="251460" y="2564765"/>
            <a:ext cx="8911590" cy="24822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p"/>
              <a:defRPr kumimoji="1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1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sz="2400" b="0" dirty="0">
                <a:solidFill>
                  <a:schemeClr val="tx1"/>
                </a:solidFill>
              </a:rPr>
              <a:t>基于标签的方法</a:t>
            </a:r>
            <a:r>
              <a:rPr lang="en-AU" sz="2800" b="0" dirty="0">
                <a:solidFill>
                  <a:schemeClr val="tx1"/>
                </a:solidFill>
              </a:rPr>
              <a:t> </a:t>
            </a:r>
            <a:r>
              <a:rPr lang="en-US" altLang="en-AU" sz="2800" b="0" dirty="0">
                <a:solidFill>
                  <a:schemeClr val="tx1"/>
                </a:solidFill>
              </a:rPr>
              <a:t>   </a:t>
            </a:r>
            <a:r>
              <a:rPr lang="en-AU" sz="2800" b="0" dirty="0">
                <a:solidFill>
                  <a:schemeClr val="tx1"/>
                </a:solidFill>
              </a:rPr>
              <a:t>	</a:t>
            </a:r>
            <a:r>
              <a:rPr lang="zh-CN" altLang="en-US" sz="2800" b="0" dirty="0">
                <a:solidFill>
                  <a:schemeClr val="tx1"/>
                </a:solidFill>
              </a:rPr>
              <a:t>  </a:t>
            </a:r>
            <a:endParaRPr lang="en-AU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0" dirty="0">
                <a:solidFill>
                  <a:schemeClr val="tx1"/>
                </a:solidFill>
              </a:rPr>
              <a:t>Pruned path labeling: O(|V|^2) labeling space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lvl="1"/>
            <a:r>
              <a:rPr sz="2000" b="0" dirty="0">
                <a:solidFill>
                  <a:schemeClr val="tx1"/>
                </a:solidFill>
              </a:rPr>
              <a:t>Parent pruned path labeling: O(|V||E|) labeling space </a:t>
            </a:r>
            <a:endParaRPr sz="2000" b="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3825" y="3792220"/>
            <a:ext cx="3931920" cy="303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7"/>
    </mc:Choice>
    <mc:Fallback>
      <p:transition spd="slow" advTm="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KSO_WM_UNIT_TABLE_BEAUTIFY" val="smartTable{d0f42d26-82b3-493a-b98d-9f6df14936fa}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ZFZ4cGJpQldYSE5sZEcxcGJuVnpJRklnWEYwPSIsCgkiTGF0ZXhJbWdCYXNlNjQiIDogImlWQk9SdzBLR2dvQUFBQU5TVWhFVWdBQUFXTUFBQUJUQkFNQUFBQzQ0WHZMQUFBQU1GQk1WRVgvLy84QUFBQUFBQUFBQUFBQUFBQUFBQUFBQUFBQUFBQUFBQUFBQUFBQUFBQUFBQUFBQUFBQUFBQUFBQUFBQUFBdjNhQjdBQUFBRDNSU1RsTUFacnZ2cTBReXpSQ1pJbFRkaVhiNXBhTHhBQUFBQ1hCSVdYTUFBQTdFQUFBT3hBR1ZLdzRiQUFBSmZrbEVRVlJvQmUxYVRXZ2tWUkR1eEdReW0wMW1oaFU4S0RqQms2STR3VjNGdzBLUElvcGVFaFFGOFRBREhnU0ZuZHdXUWVrQkYvdzVtSUNDcmlBekp4RVBaZ1Z2SG1abEVVVVdKb2dYOFRBUlBlaEJzdTdzbXYzSjdyT3ErLzFVZGIvWDNYR1NESUo5bUs3ZjcxVy9uNnJxVGp4dkxOZWJENDVsMkZFR3JXNlA0ajBXMzVab2ptWGNFUWFkRTJzamVJL0Z0U1FXeHpKdWZOQmlmM2orNU1tVHI1MC9LbTVxWFVrTWozOTc4cldqWWxPTGdDaUt5NVMxMGxPK0lOZnhWMit6V28wbW5EWWpYTlZJYzBwWTF5SWtna3VNdFRGbDVhbnVsNVp0WnFQSi9udy9DT0V2UHZtN0JwcitJQlJ0MzlQVklpU3FvczE0Q3pQeDA2TWgzTEVuVDU5KzdLNCt3T3ljc1ppTktpcjZnUHdOUnprRm9xL2JYT2FWUlNVbXNiSWRJWWJTOVVRZ3hIYlhhaldhY0F2aWkrTUtzclVWK3BSWVVXVGFIZUJ1S0gwQllzNCtBY282LzcwQkljZXRBNUhjaE5QaVd0ek14aThKOGJlV1R3SDJQbXlOZFlCdDYwRWlRbHlQQ1pEMVRWS3hhSlhJRnpRYkJpTGZneXJ2ZlBjeWhOemtwaVdlMzZTeXM4T3RyTndzb05XTnBnVzcyWEI3UmQwQ2c4UVc3dzNyTUxsSzlnU2dWVXhvbURDVGU4em8veDAxQTZpYjNMVmozYlc1U2pidTNxWkJRM2JCc0h0RUllb2F3eXJFSHlIUzVpclp1R1lFYkI3WUM0VGZHeEpSRnhqVW5IM1RGcTJIa25sNkhoem1pMFJVQXZBcmhNOUhUdjl3RHZ6d0d0WnRIcmo3empMRmxzbFNUSjZqWkVPTlpDbjlFSUE3MEJnMFpZcEh3RWxkMXJTT2ZRWmJ1OW5ZUHRGd09VcTJ0OFJEbkFSdzY4SFFvQWxpRmlETTlYQkNEd0pNUzJ6dEpsWEJqVnZuS2RsOS92eTR0ZGw4eERFVGZMRURMc2MrdnVPcjhIcXVuVEJBQVppd3Rldlo2Z2dhNWlqWlJRQmJRRnQ1d2RhTzdUcWxjZDJyY0JodWR5bVYzQmZzWEJYOUJhV0ozWE9VN01NUTRpWnhnd0RFQnVFelNkajhWN3VaVmtIOHhEaGRmTjN3dUVEeHVDMFRKV0FudWdHaVRwREZRRnh0SjZRSkFXeDMwOTk3WHV0bXdrSUpza3MyVmp0bERmY0NzTmx2QnNUaERUR2tUMHcwakJ6d1ZOby95N1NVeVM3WnE3eW53REtsenZ3Ui8xaDJOSDF4TngzUVJWZmg1Y0hvU214aGpSeXA3SkxkSTkweU9PRHBhNktuNTcwa2pwSUp2M1c3SFVwalA1UEVKS1ppYkFOd2pXQTlaU0d6UzNhSDkvUTFJZjZLb0tmRlIxQm0xdVE0Y0VvVmFVWUdxc1BTRFZNeEJxZWlyU1UxdFpCYVlvanNrdDFuYVJoN2dUT1Jld3N5WjFrblUyakY2Z1pXVTRXOG5Xb1pnSnZLN1RCdEhaVlEzd1BhUDJpcElUQXRyeGgySUlUOGtsZjBLN2l2bFBzcTYxQzF3MHplU29rVlNzNkY1OTFpYlpVVmFKVXNoNUxSTzZibERTMkF3M2VwSFhGVEdHeFpES1d1UnlaSml2RFdTNTB2WW9nTnN4N0gzaW9yNjZ5U3pkSnl5VGZmQkZyWWFNQU9iRWRJSFhwNkZEaThxcVhPbDdHRE9teDJWc0VFVHl3MG1WV3lNUzIzcGZVSlh3d3J5ck9HYzlMVGdmYXRtL1p3N3RkeFBDUXJFbnVHcERzMUhMbG5sV3pZb3hIQUoxKzhCOW4rakhJdGhBL1NVUnNEdHJ5dGprN1JGMTNsYXIxanc3d29OVnZXL3RTNCtiYWhqQnJtVVYvRFI5cGFjU2c4ZDc0NmZyRGxiZU9VV1h1aW5TMEVhWmlMMXR4RGZEcnFBQkVaSVRzd3krZnhnc0F2Tm8yaWZCMW9HQWR2Y01HNlhvZ285dHZUbTRxSkxRdzJ6TElOZDdiS3lxMlZVaHZCcHE5amVSNWliaXN2cjRVUndwbVJnY0tCWDlFNlEzVFNkNlV4REJ0bXVVNDlXYXVvbHRIcEpadW01Vk02SndQQVlBMSt5cnJrQWJYQllDTW16NHVhZFBOMVdmVnREMC9CUzJxaXFGRFRMQzB2a1d6L2RCZHNlcm92YldoS3V5TEIzaHFaSnNFRTZnRFBpMjVDeVFYcEpadWxaVWg0Y3J0SmlDV1ZNTHlCU1lVVVh0eDRObjQ5Ui9XRWh2bUllcUZXZWo1QWw5U1N6YnBsU0VTOE1waTJQSWhwb2xod1d5VXVSOGN6VU9EQklua1FPMWxOTzlXckNnaDk4VlIzQ1FqSmJHcFZpUlpJYThpMlpBaTJWZmpFZ2Q0VDZla0FUZUFNYllaMzYwK0R4UUloMDBNRzN3ZmtqRUMyczBWaUM5bis2UVZlblFBY1ExaE5hWlZWaUtrbGU4Qmk4VTBmRUtMcmhPRkl5NTVLMjJxc2xEdXNaN2lFUzFkU2pLUXF0V1FIT3ZPQ05jMTQ2RnpWM1pzakxYc1pwVlZHRU43S0VQSXlWcWNLbFRyb05GekFXZEZ1K0twcU9NK3I2WVFCNDIxb00wTFVWRHROWkE0U0R6cEVtOTRxSzkrVWtvMlYzOFNDclV0ZGVjSGRKSXlHUFMxN2cvUnVnR0I1Y0RCd3FBSDdaa1FOS0oxU3NyRWxYTmEyMk5PdWFRNi9EOGdPQTlPeWtSTnEzYndjRWFtVnhBcFFoNlJrWnNocUZnbm4yTlF4UTlpakpCWjgyU0dJOE5sV0hSVjdXc1lYclRyRFMySHdJL0NLTjVOdldWSktOdXhSVWp6V0FiVmlSb1dsUEN1NUtCV1d5QkpFaW5uOVVNYk5RV0Zyc09oVjFibzVyS1E0cFdRM1dGcXVBdXF5d1lJRFU0ODRtWlpYRjQweW9ncjVtd3c4MnhmY1h3OWp5TzZTUFdCcHVRT29YZU1MKzJRajR1UVc2UzBZcGFTV3FFTkNTd1dZUWE5TnBWVmlhdTB1MlFGTnk5ZzdVMGpZTlpVSVJtNlJ6aVpGRGVuMW5GOWV3QmpBTHpmY1h3ODV0THRrQTh5S3NRV09IRWJzbHM5RVNxRHFRUFdiRVV0KzU5VzNKU0p6a0RBaE4xTytIbkt2S1gyTXVCeGZsTlRhZ3dhN291aEFUM1RSRURiR010N0R2bmtUOUxiVDdpdWIwRER0cDRZejBreXpJRHBueWVacEdSOGdlakdxYnFBM1pFQTV5ekJCUU0zYkdwcVd0VjhpZzJ1eUEvRDBFN05XV0FuL2hsV01RWkdkZ0drb1NubEJHQ284MEdib2h5V21DYk51YStiZ09aZnQ0SEhwRnFBc3hvVk8zbFd5VjFXTW9TZHVqTEJuS0VUUEFXbHBJVlJVejRYSHNtRWRzQ29jOHhHUHBnZnc0VlRFRlZiZVZiS3JmS2xVeUpQeVhOZWlRakVoUGcrVFg3QnBBNGNFK0wxTm5wQzE1SVFrRkZhQm82N08rdXA5TFBLcXlVbnZ5ZWxjajk3V09nOUJUcTE0cFdpZkp3WjRSb2pIRTBLTEFKYjBta1hzRU5sSzlpdDMvdEdIYVJXdi8zSkhVN3JCUEdCU21GWHJWL0RGVTE3eDEySFhhNGp2UE5kZmNJdUJFUGUySlVUS3JheU9Sb3FOVVZsS05uWXA2bElQandtazZYa3Y2bk1OWHphT2h3Tk4rNkx2UEdZbEgxYm41NWZiWmp3ck5TZlRrVldaRkNaTE5vYW5MbjJzQnJndjN5WU42T2RQK0ErRS95ZzJjZC9PaDBsWUtjR1k5ZVY2OTROUFQ3bGFaVFdLcFdSLzl1bGJvZmF0ZHo1VFZsNmhKdUJQT2xuZm43UzVKdDROZE1Tc2FkRUdTRXp2VkJpZndiaExObmVjL2UzYzhINHV5c1VWdnd6UFJSajR3N2s4TW8yY0pUdlRNN2ZCT3kray90azlONDR5bk43ZFBsSnVZNzM3T2d1TU5ZemRETzRxMmJ2Qk9HQmJWOGsrNERCMk01eWpaTzhHNHFCdGJTWDdvR1BZNVhqRmYxRWdkam5FbnBzSDVIdkZub1B2RDZDbFpPL1BRSHVIbXJkazc5MklJeU1kUU1rZU9jWVl3UDhsT3pZaCs4UCtYN0wzWjE0NTZuK3daRS9rLzBiSm4zV00zSS9kWFF6K0R5UTlkRWVrUnlhbkFBQUFBRWxGVGtTdVFtQ0MiCn0K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0</TotalTime>
  <Words>3780</Words>
  <Application>WPS 演示</Application>
  <PresentationFormat>全屏显示(4:3)</PresentationFormat>
  <Paragraphs>724</Paragraphs>
  <Slides>40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宋体</vt:lpstr>
      <vt:lpstr>Wingdings</vt:lpstr>
      <vt:lpstr>Times New Roman</vt:lpstr>
      <vt:lpstr>汉仪书宋二KW</vt:lpstr>
      <vt:lpstr>Tahoma</vt:lpstr>
      <vt:lpstr>微软雅黑</vt:lpstr>
      <vt:lpstr>汉仪旗黑</vt:lpstr>
      <vt:lpstr>黑体</vt:lpstr>
      <vt:lpstr>汉仪中黑KW</vt:lpstr>
      <vt:lpstr>华文楷体</vt:lpstr>
      <vt:lpstr>微软雅黑 Light</vt:lpstr>
      <vt:lpstr>Tahoma Bold</vt:lpstr>
      <vt:lpstr>DejaVu Math TeX Gyre</vt:lpstr>
      <vt:lpstr>宋体</vt:lpstr>
      <vt:lpstr>Arial Unicode MS</vt:lpstr>
      <vt:lpstr>Apple Color Emoji</vt:lpstr>
      <vt:lpstr>Blends</vt:lpstr>
      <vt:lpstr>PowerPoint 演示文稿</vt:lpstr>
      <vt:lpstr>目录</vt:lpstr>
      <vt:lpstr>研究背景</vt:lpstr>
      <vt:lpstr>Graph</vt:lpstr>
      <vt:lpstr>Introduction</vt:lpstr>
      <vt:lpstr>Introduction</vt:lpstr>
      <vt:lpstr>Introduction</vt:lpstr>
      <vt:lpstr>Related Work</vt:lpstr>
      <vt:lpstr>Related Work</vt:lpstr>
      <vt:lpstr>Related Work</vt:lpstr>
      <vt:lpstr>PowerPoint 演示文稿</vt:lpstr>
      <vt:lpstr>Query-by-sketch</vt:lpstr>
      <vt:lpstr>Labelling Scheme</vt:lpstr>
      <vt:lpstr>Labelling Scheme</vt:lpstr>
      <vt:lpstr>Labelling Scheme</vt:lpstr>
      <vt:lpstr>Labelling Scheme</vt:lpstr>
      <vt:lpstr>Labelling Scheme</vt:lpstr>
      <vt:lpstr>Labelling Scheme</vt:lpstr>
      <vt:lpstr>Labelling Scheme</vt:lpstr>
      <vt:lpstr>Labelling Scheme</vt:lpstr>
      <vt:lpstr>Labelling Scheme</vt:lpstr>
      <vt:lpstr>Labelling Scheme</vt:lpstr>
      <vt:lpstr>Fast Sketching</vt:lpstr>
      <vt:lpstr>Query-by-sketch</vt:lpstr>
      <vt:lpstr>Fast Sketching</vt:lpstr>
      <vt:lpstr>Query-by-sketch</vt:lpstr>
      <vt:lpstr>Guided Searching</vt:lpstr>
      <vt:lpstr>PowerPoint 演示文稿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PowerPoint 演示文稿</vt:lpstr>
      <vt:lpstr>Summary</vt:lpstr>
      <vt:lpstr>Summary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Dian Ouyang</dc:creator>
  <cp:lastModifiedBy>hzp</cp:lastModifiedBy>
  <cp:revision>5796</cp:revision>
  <cp:lastPrinted>2022-09-24T07:58:32Z</cp:lastPrinted>
  <dcterms:created xsi:type="dcterms:W3CDTF">2022-09-24T07:58:32Z</dcterms:created>
  <dcterms:modified xsi:type="dcterms:W3CDTF">2022-09-24T07:58:32Z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63AAD9B664C5B6EBA8B82E6328092FF6</vt:lpwstr>
  </property>
  <property fmtid="{D5CDD505-2E9C-101B-9397-08002B2CF9AE}" pid="3" name="KSOProductBuildVer">
    <vt:lpwstr>2052-4.6.1.7467</vt:lpwstr>
  </property>
</Properties>
</file>